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310" r:id="rId3"/>
    <p:sldId id="257" r:id="rId4"/>
    <p:sldId id="258" r:id="rId5"/>
    <p:sldId id="259" r:id="rId6"/>
    <p:sldId id="261" r:id="rId7"/>
    <p:sldId id="263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312" r:id="rId18"/>
    <p:sldId id="313" r:id="rId19"/>
    <p:sldId id="276" r:id="rId20"/>
    <p:sldId id="311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309" r:id="rId38"/>
  </p:sldIdLst>
  <p:sldSz cx="18288000" cy="10287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77" autoAdjust="0"/>
  </p:normalViewPr>
  <p:slideViewPr>
    <p:cSldViewPr snapToGrid="0">
      <p:cViewPr varScale="1">
        <p:scale>
          <a:sx n="54" d="100"/>
          <a:sy n="54" d="100"/>
        </p:scale>
        <p:origin x="7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BD127-500C-4E9B-9EC5-AEF9294F61EC}" type="datetimeFigureOut">
              <a:rPr lang="zh-CN" altLang="en-US" smtClean="0"/>
              <a:t>2023/5/18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E2AAD-054D-45A5-BF8C-FEAFDAB26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14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E2AAD-054D-45A5-BF8C-FEAFDAB2642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978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2"/>
          <p:cNvSpPr/>
          <p:nvPr/>
        </p:nvSpPr>
        <p:spPr>
          <a:xfrm>
            <a:off x="1610302" y="3358590"/>
            <a:ext cx="7533697" cy="2668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5000"/>
              </a:lnSpc>
              <a:tabLst/>
            </a:pPr>
            <a:endParaRPr lang="Arial" altLang="Arial" sz="100" dirty="0"/>
          </a:p>
          <a:p>
            <a:pPr marL="12700" eaLnBrk="0">
              <a:lnSpc>
                <a:spcPct val="91000"/>
              </a:lnSpc>
            </a:pPr>
            <a:r>
              <a:rPr lang="zh-CN" altLang="zh-CN" sz="60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电影院会员管理系统</a:t>
            </a:r>
            <a:endParaRPr lang="Arial" altLang="Arial" sz="10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100" dirty="0"/>
          </a:p>
          <a:p>
            <a:pPr marL="19558" algn="l" rtl="0" eaLnBrk="0">
              <a:lnSpc>
                <a:spcPct val="82000"/>
              </a:lnSpc>
              <a:spcBef>
                <a:spcPts val="5"/>
              </a:spcBef>
              <a:tabLst/>
            </a:pPr>
            <a:r>
              <a:rPr lang="en-US" sz="4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CinemaMemberManagementSystem</a:t>
            </a:r>
            <a:endParaRPr lang="Microsoft YaHei" altLang="Microsoft YaHei" sz="4500" dirty="0"/>
          </a:p>
        </p:txBody>
      </p:sp>
      <p:sp>
        <p:nvSpPr>
          <p:cNvPr id="3" name="textbox 3"/>
          <p:cNvSpPr/>
          <p:nvPr/>
        </p:nvSpPr>
        <p:spPr>
          <a:xfrm>
            <a:off x="1727011" y="8262619"/>
            <a:ext cx="2548254" cy="9182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0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3638"/>
              </a:lnSpc>
              <a:tabLst/>
            </a:pPr>
            <a:r>
              <a:rPr sz="3000" spc="-1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2023-05-1</a:t>
            </a:r>
            <a:r>
              <a:rPr sz="3000" spc="-1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7</a:t>
            </a:r>
            <a:endParaRPr lang="Microsoft YaHei" altLang="Microsoft YaHei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44" name="textbox 44"/>
          <p:cNvSpPr/>
          <p:nvPr/>
        </p:nvSpPr>
        <p:spPr>
          <a:xfrm>
            <a:off x="1421764" y="4139247"/>
            <a:ext cx="4010025" cy="3222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7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22500" spc="31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22500" spc="31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2</a:t>
            </a:r>
            <a:endParaRPr lang="Arial" altLang="Arial" sz="22500" dirty="0"/>
          </a:p>
        </p:txBody>
      </p:sp>
      <p:sp>
        <p:nvSpPr>
          <p:cNvPr id="45" name="textbox 45"/>
          <p:cNvSpPr/>
          <p:nvPr/>
        </p:nvSpPr>
        <p:spPr>
          <a:xfrm>
            <a:off x="8854693" y="5020309"/>
            <a:ext cx="5912484" cy="12871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22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90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2.系统设</a:t>
            </a:r>
            <a:r>
              <a:rPr sz="9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计</a:t>
            </a:r>
            <a:endParaRPr lang="Microsoft YaHei" altLang="Microsoft YaHei" sz="9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905500" y="1943100"/>
            <a:ext cx="6276975" cy="6276975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1455763" y="2359396"/>
            <a:ext cx="3912845" cy="1106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700" dirty="0"/>
          </a:p>
          <a:p>
            <a:pPr marL="322179" algn="l" rtl="0" eaLnBrk="0">
              <a:lnSpc>
                <a:spcPct val="89000"/>
              </a:lnSpc>
              <a:spcBef>
                <a:spcPts val="6"/>
              </a:spcBef>
              <a:tabLst>
                <a:tab pos="578484" algn="l"/>
              </a:tabLst>
            </a:pPr>
            <a:r>
              <a:rPr sz="2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32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2.1架构总体设计</a:t>
            </a:r>
            <a:endParaRPr lang="Microsoft YaHei" altLang="Microsoft YaHei" sz="3200" dirty="0"/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55763" y="2438452"/>
            <a:ext cx="309479" cy="346896"/>
          </a:xfrm>
          <a:prstGeom prst="rect">
            <a:avLst/>
          </a:prstGeom>
        </p:spPr>
      </p:pic>
      <p:sp>
        <p:nvSpPr>
          <p:cNvPr id="50" name="textbox 50"/>
          <p:cNvSpPr/>
          <p:nvPr/>
        </p:nvSpPr>
        <p:spPr>
          <a:xfrm>
            <a:off x="228626" y="309390"/>
            <a:ext cx="17344999" cy="13766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lang="Arial" altLang="Arial" sz="300" dirty="0"/>
          </a:p>
          <a:p>
            <a:pPr marL="322179" algn="l" rtl="0" eaLnBrk="0">
              <a:lnSpc>
                <a:spcPct val="150000"/>
              </a:lnSpc>
              <a:spcBef>
                <a:spcPts val="1"/>
              </a:spcBef>
              <a:tabLst>
                <a:tab pos="580390" algn="l"/>
              </a:tabLst>
            </a:pPr>
            <a:r>
              <a:rPr sz="3600" spc="2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本章将介绍系统的架构</a:t>
            </a:r>
            <a:r>
              <a:rPr sz="3600" spc="1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</a:t>
            </a:r>
            <a:r>
              <a:rPr sz="36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计和</a:t>
            </a:r>
            <a:r>
              <a:rPr sz="3600" spc="-10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技术选择，以及系统的安</a:t>
            </a:r>
            <a:r>
              <a:rPr sz="3600" spc="-5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</a:t>
            </a:r>
            <a:r>
              <a:rPr sz="3600" spc="2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性、可靠性和可维</a:t>
            </a:r>
            <a:r>
              <a:rPr sz="36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护性</a:t>
            </a:r>
            <a:r>
              <a:rPr sz="2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2600" dirty="0"/>
          </a:p>
        </p:txBody>
      </p:sp>
      <p:sp>
        <p:nvSpPr>
          <p:cNvPr id="52" name="textbox 52"/>
          <p:cNvSpPr/>
          <p:nvPr/>
        </p:nvSpPr>
        <p:spPr>
          <a:xfrm>
            <a:off x="12547558" y="6727387"/>
            <a:ext cx="3074988" cy="4597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lang="Arial" altLang="Arial" sz="500" dirty="0"/>
          </a:p>
          <a:p>
            <a:pPr marL="322180" algn="l" rtl="0" eaLnBrk="0">
              <a:lnSpc>
                <a:spcPct val="93000"/>
              </a:lnSpc>
              <a:spcBef>
                <a:spcPts val="6"/>
              </a:spcBef>
              <a:tabLst>
                <a:tab pos="616584" algn="l"/>
              </a:tabLst>
            </a:pPr>
            <a:r>
              <a:rPr sz="2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32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2.5可维</a:t>
            </a:r>
            <a:r>
              <a:rPr sz="32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护</a:t>
            </a:r>
            <a:r>
              <a:rPr sz="32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</a:t>
            </a:r>
            <a:endParaRPr lang="Microsoft YaHei" altLang="Microsoft YaHei" sz="3200" dirty="0"/>
          </a:p>
        </p:txBody>
      </p:sp>
      <p:pic>
        <p:nvPicPr>
          <p:cNvPr id="53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719366" y="6840231"/>
            <a:ext cx="309480" cy="346896"/>
          </a:xfrm>
          <a:prstGeom prst="rect">
            <a:avLst/>
          </a:prstGeom>
        </p:spPr>
      </p:pic>
      <p:sp>
        <p:nvSpPr>
          <p:cNvPr id="54" name="textbox 54"/>
          <p:cNvSpPr/>
          <p:nvPr/>
        </p:nvSpPr>
        <p:spPr>
          <a:xfrm>
            <a:off x="3635822" y="7446775"/>
            <a:ext cx="2946400" cy="65598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lang="Arial" altLang="Arial" sz="300" dirty="0"/>
          </a:p>
          <a:p>
            <a:pPr marL="322180" algn="l" rtl="0" eaLnBrk="0">
              <a:lnSpc>
                <a:spcPct val="93000"/>
              </a:lnSpc>
              <a:spcBef>
                <a:spcPts val="1"/>
              </a:spcBef>
              <a:tabLst>
                <a:tab pos="616584" algn="l"/>
              </a:tabLst>
            </a:pPr>
            <a:r>
              <a:rPr sz="2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</a:t>
            </a:r>
            <a:r>
              <a:rPr sz="32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2.3安全</a:t>
            </a:r>
            <a:r>
              <a:rPr sz="32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</a:t>
            </a:r>
            <a:endParaRPr lang="Microsoft YaHei" altLang="Microsoft YaHei" sz="3200" dirty="0"/>
          </a:p>
        </p:txBody>
      </p:sp>
      <p:pic>
        <p:nvPicPr>
          <p:cNvPr id="55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778108" y="7505103"/>
            <a:ext cx="309480" cy="346896"/>
          </a:xfrm>
          <a:prstGeom prst="rect">
            <a:avLst/>
          </a:prstGeom>
        </p:spPr>
      </p:pic>
      <p:sp>
        <p:nvSpPr>
          <p:cNvPr id="56" name="textbox 56"/>
          <p:cNvSpPr/>
          <p:nvPr/>
        </p:nvSpPr>
        <p:spPr>
          <a:xfrm>
            <a:off x="2561719" y="5143500"/>
            <a:ext cx="2547303" cy="6203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50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32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2.2技术</a:t>
            </a:r>
            <a:r>
              <a:rPr sz="32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选</a:t>
            </a:r>
            <a:r>
              <a:rPr sz="32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择</a:t>
            </a:r>
            <a:endParaRPr lang="Microsoft YaHei" altLang="Microsoft YaHei" sz="3200" dirty="0"/>
          </a:p>
        </p:txBody>
      </p:sp>
      <p:sp>
        <p:nvSpPr>
          <p:cNvPr id="57" name="textbox 57"/>
          <p:cNvSpPr/>
          <p:nvPr/>
        </p:nvSpPr>
        <p:spPr>
          <a:xfrm>
            <a:off x="13616622" y="3442720"/>
            <a:ext cx="2149475" cy="4597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85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32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2.4可靠性</a:t>
            </a:r>
            <a:endParaRPr lang="Microsoft YaHei" altLang="Microsoft YaHei" sz="3200" dirty="0"/>
          </a:p>
        </p:txBody>
      </p:sp>
      <p:sp>
        <p:nvSpPr>
          <p:cNvPr id="58" name="rect"/>
          <p:cNvSpPr/>
          <p:nvPr/>
        </p:nvSpPr>
        <p:spPr>
          <a:xfrm>
            <a:off x="13133946" y="3442720"/>
            <a:ext cx="309480" cy="346896"/>
          </a:xfrm>
          <a:prstGeom prst="rect">
            <a:avLst/>
          </a:prstGeom>
          <a:solidFill>
            <a:srgbClr val="B2AEF6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9" name="rect"/>
          <p:cNvSpPr/>
          <p:nvPr/>
        </p:nvSpPr>
        <p:spPr>
          <a:xfrm>
            <a:off x="2008741" y="5280249"/>
            <a:ext cx="309479" cy="346896"/>
          </a:xfrm>
          <a:prstGeom prst="rect">
            <a:avLst/>
          </a:prstGeom>
          <a:solidFill>
            <a:srgbClr val="EBEB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DDD9BD-302C-4046-A5D0-9EE32476D3E9}"/>
              </a:ext>
            </a:extLst>
          </p:cNvPr>
          <p:cNvSpPr txBox="1"/>
          <p:nvPr/>
        </p:nvSpPr>
        <p:spPr>
          <a:xfrm>
            <a:off x="7143112" y="4782247"/>
            <a:ext cx="3538539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eaLnBrk="0">
              <a:lnSpc>
                <a:spcPct val="91000"/>
              </a:lnSpc>
              <a:spcBef>
                <a:spcPts val="53"/>
              </a:spcBef>
            </a:pPr>
            <a:r>
              <a:rPr lang="en-US" altLang="zh-CN" sz="45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</a:t>
            </a:r>
            <a:r>
              <a:rPr lang="zh-CN" altLang="en-US" sz="4500" spc="-1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</a:t>
            </a:r>
            <a:r>
              <a:rPr lang="zh-CN" altLang="en-US" sz="4500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设计</a:t>
            </a:r>
            <a:endParaRPr lang="zh-CN" altLang="en-US" sz="45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1" name="textbox 61"/>
          <p:cNvSpPr/>
          <p:nvPr/>
        </p:nvSpPr>
        <p:spPr>
          <a:xfrm>
            <a:off x="1400175" y="3419157"/>
            <a:ext cx="14558963" cy="44075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578"/>
              </a:lnSpc>
              <a:tabLst/>
            </a:pPr>
            <a:endParaRPr lang="Arial" altLang="Arial" sz="100" dirty="0"/>
          </a:p>
          <a:p>
            <a:pPr marL="19939" algn="l" rtl="0" eaLnBrk="0">
              <a:lnSpc>
                <a:spcPct val="200000"/>
              </a:lnSpc>
              <a:tabLst/>
            </a:pPr>
            <a:r>
              <a:rPr sz="4400" spc="-10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本系统采用前后端分离的架构设计</a:t>
            </a:r>
            <a:r>
              <a:rPr sz="44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en-US" altLang="zh-CN" sz="4400" spc="-10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19939" algn="l" rtl="0" eaLnBrk="0">
              <a:lnSpc>
                <a:spcPct val="200000"/>
              </a:lnSpc>
              <a:tabLst/>
            </a:pPr>
            <a:r>
              <a:rPr sz="4400" spc="-10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前</a:t>
            </a:r>
            <a:r>
              <a:rPr sz="4400" spc="-1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端</a:t>
            </a:r>
            <a:r>
              <a:rPr sz="4400" spc="-7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使用Vue.js框架和Elemen</a:t>
            </a:r>
            <a:r>
              <a:rPr sz="4400" spc="-2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4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UI</a:t>
            </a:r>
            <a:r>
              <a:rPr sz="4400" spc="-7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组件库</a:t>
            </a:r>
            <a:r>
              <a:rPr lang="zh-CN" altLang="en-US" sz="4400" spc="-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endParaRPr lang="en-US" altLang="zh-CN" sz="4400" spc="-7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19939" algn="l" rtl="0" eaLnBrk="0">
              <a:lnSpc>
                <a:spcPct val="200000"/>
              </a:lnSpc>
              <a:tabLst/>
            </a:pPr>
            <a:r>
              <a:rPr sz="4400" spc="-7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后端使用SpringBoot框架和MyBa</a:t>
            </a:r>
            <a:r>
              <a:rPr sz="4400" spc="-5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44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is</a:t>
            </a:r>
            <a:r>
              <a:rPr sz="4400" spc="-7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</a:t>
            </a:r>
            <a:r>
              <a:rPr sz="4400" spc="-3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久层框</a:t>
            </a:r>
            <a:r>
              <a:rPr sz="4400" spc="-2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架</a:t>
            </a:r>
            <a:r>
              <a:rPr sz="44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4400" dirty="0"/>
          </a:p>
        </p:txBody>
      </p:sp>
      <p:sp>
        <p:nvSpPr>
          <p:cNvPr id="62" name="textbox 62"/>
          <p:cNvSpPr/>
          <p:nvPr/>
        </p:nvSpPr>
        <p:spPr>
          <a:xfrm>
            <a:off x="1160398" y="865505"/>
            <a:ext cx="6597715" cy="1454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869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66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2.1架构</a:t>
            </a:r>
            <a:r>
              <a:rPr sz="6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总体设计</a:t>
            </a:r>
            <a:endParaRPr lang="Microsoft YaHei" altLang="Microsoft YaHei" sz="6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64" name="textbox 64"/>
          <p:cNvSpPr/>
          <p:nvPr/>
        </p:nvSpPr>
        <p:spPr>
          <a:xfrm>
            <a:off x="1522730" y="815975"/>
            <a:ext cx="14825344" cy="6334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562"/>
              </a:lnSpc>
              <a:tabLst/>
            </a:pPr>
            <a:endParaRPr lang="Arial" altLang="Arial" sz="100" dirty="0"/>
          </a:p>
          <a:p>
            <a:pPr marL="30559" algn="l" rtl="0" eaLnBrk="0">
              <a:lnSpc>
                <a:spcPct val="95000"/>
              </a:lnSpc>
              <a:tabLst/>
            </a:pPr>
            <a:r>
              <a:rPr sz="56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前端架构</a:t>
            </a:r>
            <a:r>
              <a:rPr sz="5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设计如下：</a:t>
            </a:r>
            <a:endParaRPr lang="Microsoft YaHei" altLang="Microsoft YaHei" sz="56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marL="16814" indent="5943" algn="l" rtl="0" eaLnBrk="0">
              <a:lnSpc>
                <a:spcPct val="122000"/>
              </a:lnSpc>
              <a:spcBef>
                <a:spcPts val="1083"/>
              </a:spcBef>
              <a:tabLst/>
            </a:pPr>
            <a:r>
              <a:rPr sz="3600" spc="-1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前端框架：使用Vue.</a:t>
            </a:r>
            <a:r>
              <a:rPr sz="3600" spc="-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3600" spc="-1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框架进行前端开发，提供了组件化、响应式和数据</a:t>
            </a:r>
            <a:r>
              <a:rPr sz="36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驱动的开发模</a:t>
            </a:r>
            <a:r>
              <a:rPr sz="36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式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  <a:p>
            <a:pPr marL="17272" indent="23774" algn="l" rtl="0" eaLnBrk="0">
              <a:lnSpc>
                <a:spcPct val="122000"/>
              </a:lnSpc>
              <a:spcBef>
                <a:spcPts val="2043"/>
              </a:spcBef>
              <a:tabLst/>
            </a:pPr>
            <a:r>
              <a:rPr sz="3600" spc="-1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UI组件库：采用ElementUI组件库，提供了丰富的</a:t>
            </a:r>
            <a:r>
              <a:rPr sz="3600" spc="-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U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3600" spc="-1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组件和样式，用于</a:t>
            </a:r>
            <a:r>
              <a:rPr sz="3600" spc="-16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构建美观、易用的用户界面</a:t>
            </a:r>
            <a:r>
              <a:rPr sz="36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700" dirty="0"/>
          </a:p>
          <a:p>
            <a:pPr marL="20472" indent="-7772" algn="l" rtl="0" eaLnBrk="0">
              <a:lnSpc>
                <a:spcPct val="122000"/>
              </a:lnSpc>
              <a:spcBef>
                <a:spcPts val="6"/>
              </a:spcBef>
              <a:tabLst/>
            </a:pPr>
            <a:r>
              <a:rPr sz="3600" spc="-1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数据交互：使用RESTfulAPI进行前后端数据交互，前端通过</a:t>
            </a:r>
            <a:r>
              <a:rPr sz="36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TTP</a:t>
            </a:r>
            <a:r>
              <a:rPr sz="3600" spc="-1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请求</a:t>
            </a:r>
            <a:r>
              <a:rPr sz="36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获取数据并展示到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界面上。</a:t>
            </a:r>
            <a:endParaRPr lang="Microsoft YaHei" altLang="Microsoft YaHei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1"/>
            <a:ext cx="18288000" cy="10286988"/>
          </a:xfrm>
          <a:prstGeom prst="rect">
            <a:avLst/>
          </a:prstGeom>
        </p:spPr>
      </p:pic>
      <p:sp>
        <p:nvSpPr>
          <p:cNvPr id="66" name="textbox 66"/>
          <p:cNvSpPr/>
          <p:nvPr/>
        </p:nvSpPr>
        <p:spPr>
          <a:xfrm>
            <a:off x="1521301" y="815985"/>
            <a:ext cx="14636750" cy="8770927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956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56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后端架构设计</a:t>
            </a:r>
            <a:r>
              <a:rPr sz="5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如下：</a:t>
            </a:r>
            <a:endParaRPr lang="Microsoft YaHei" altLang="Microsoft YaHei" sz="56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1000" dirty="0"/>
          </a:p>
          <a:p>
            <a:pPr marL="18700" indent="-5029" algn="l" rtl="0" eaLnBrk="0">
              <a:lnSpc>
                <a:spcPct val="122000"/>
              </a:lnSpc>
              <a:spcBef>
                <a:spcPts val="1083"/>
              </a:spcBef>
              <a:tabLst/>
            </a:pPr>
            <a:r>
              <a:rPr sz="3600" spc="-1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后端框架：使用SpringBo</a:t>
            </a:r>
            <a:r>
              <a:rPr sz="36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o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3600" spc="-1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框架进行后端开发，提供了便捷的配置和开</a:t>
            </a:r>
            <a:r>
              <a:rPr sz="36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发方式</a:t>
            </a:r>
            <a:r>
              <a:rPr sz="36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  <a:p>
            <a:pPr marL="30587" indent="-17373" algn="l" rtl="0" eaLnBrk="0">
              <a:lnSpc>
                <a:spcPct val="127000"/>
              </a:lnSpc>
              <a:spcBef>
                <a:spcPts val="2065"/>
              </a:spcBef>
              <a:tabLst/>
            </a:pPr>
            <a:r>
              <a:rPr sz="3600" spc="-16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持久层框架：采用MyBatis框架进行数据持久化操作，通过</a:t>
            </a:r>
            <a:r>
              <a:rPr sz="3600" spc="-13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X</a:t>
            </a:r>
            <a:r>
              <a:rPr sz="36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ML</a:t>
            </a:r>
            <a:r>
              <a:rPr sz="3600" spc="-16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文件配</a:t>
            </a:r>
            <a:r>
              <a:rPr sz="3600" spc="-5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置S</a:t>
            </a:r>
            <a:r>
              <a:rPr sz="3600" spc="-4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Q</a:t>
            </a:r>
            <a:r>
              <a:rPr sz="36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5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语句和数据映射关系</a:t>
            </a:r>
            <a:r>
              <a:rPr sz="3600" spc="-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300" dirty="0"/>
          </a:p>
          <a:p>
            <a:pPr marL="25101" indent="-10972" algn="l" rtl="0" eaLnBrk="0">
              <a:lnSpc>
                <a:spcPct val="122000"/>
              </a:lnSpc>
              <a:spcBef>
                <a:spcPts val="1"/>
              </a:spcBef>
              <a:tabLst/>
            </a:pPr>
            <a:endParaRPr lang="en-US" altLang="zh-CN" sz="3600" spc="-19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5101" indent="-10972" algn="l" rtl="0" eaLnBrk="0">
              <a:lnSpc>
                <a:spcPct val="122000"/>
              </a:lnSpc>
              <a:spcBef>
                <a:spcPts val="1"/>
              </a:spcBef>
              <a:tabLst/>
            </a:pPr>
            <a:r>
              <a:rPr sz="3600" spc="-19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数据库：使用MySQ</a:t>
            </a:r>
            <a:r>
              <a:rPr sz="3600" spc="-2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19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数据库作为持久化存储，存储会员信息、会员卡信</a:t>
            </a:r>
            <a:r>
              <a:rPr sz="3600" spc="-13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息、电影票信息和交易记录等数据</a:t>
            </a:r>
            <a:r>
              <a:rPr sz="36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"/>
          <p:cNvSpPr/>
          <p:nvPr/>
        </p:nvSpPr>
        <p:spPr>
          <a:xfrm>
            <a:off x="0" y="11"/>
            <a:ext cx="18288000" cy="1028700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9" name="textbox 69"/>
          <p:cNvSpPr/>
          <p:nvPr/>
        </p:nvSpPr>
        <p:spPr>
          <a:xfrm>
            <a:off x="1571625" y="3970178"/>
            <a:ext cx="5829300" cy="234664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79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72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2.2</a:t>
            </a:r>
            <a:r>
              <a:rPr lang="en-US" altLang="zh-CN" sz="72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 </a:t>
            </a:r>
            <a:r>
              <a:rPr sz="7200" spc="-1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</a:t>
            </a:r>
            <a:r>
              <a:rPr sz="72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选择</a:t>
            </a:r>
            <a:endParaRPr lang="Microsoft YaHei" altLang="Microsoft YaHei" sz="7200" dirty="0"/>
          </a:p>
        </p:txBody>
      </p:sp>
      <p:pic>
        <p:nvPicPr>
          <p:cNvPr id="4" name="picture 47">
            <a:extLst>
              <a:ext uri="{FF2B5EF4-FFF2-40B4-BE49-F238E27FC236}">
                <a16:creationId xmlns:a16="http://schemas.microsoft.com/office/drawing/2014/main" id="{4E7053BE-F50C-40B6-AAF4-F08B37844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937" y="1728786"/>
            <a:ext cx="6276975" cy="62769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1"/>
            <a:ext cx="18288000" cy="10286988"/>
          </a:xfrm>
          <a:prstGeom prst="rect">
            <a:avLst/>
          </a:prstGeom>
        </p:spPr>
      </p:pic>
      <p:sp>
        <p:nvSpPr>
          <p:cNvPr id="74" name="textbox 74"/>
          <p:cNvSpPr/>
          <p:nvPr/>
        </p:nvSpPr>
        <p:spPr>
          <a:xfrm>
            <a:off x="1511757" y="815986"/>
            <a:ext cx="14376400" cy="5250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888"/>
              </a:lnSpc>
              <a:tabLst/>
            </a:pPr>
            <a:endParaRPr lang="Arial" altLang="Arial" sz="100" dirty="0"/>
          </a:p>
          <a:p>
            <a:pPr marL="41532" algn="l" rtl="0" eaLnBrk="0">
              <a:lnSpc>
                <a:spcPct val="95000"/>
              </a:lnSpc>
              <a:tabLst/>
            </a:pPr>
            <a:r>
              <a:rPr sz="5600" spc="-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前端技术</a:t>
            </a:r>
            <a:r>
              <a:rPr sz="5600" spc="-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56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3000"/>
              </a:lnSpc>
              <a:spcBef>
                <a:spcPts val="1086"/>
              </a:spcBef>
              <a:tabLst/>
            </a:pPr>
            <a:r>
              <a:rPr sz="3600" spc="-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Vue.js：用于构建用户界面的JavaScr</a:t>
            </a:r>
            <a:r>
              <a:rPr sz="36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pt</a:t>
            </a:r>
            <a:r>
              <a:rPr sz="3600" spc="-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框架。</a:t>
            </a:r>
            <a:endParaRPr lang="Microsoft YaHei" altLang="Microsoft YaHei" sz="3600" dirty="0"/>
          </a:p>
          <a:p>
            <a:pPr algn="l" rtl="0" eaLnBrk="0">
              <a:lnSpc>
                <a:spcPct val="173000"/>
              </a:lnSpc>
              <a:tabLst/>
            </a:pPr>
            <a:endParaRPr lang="Arial" altLang="Arial" sz="1000" dirty="0"/>
          </a:p>
          <a:p>
            <a:pPr marL="57962" algn="l" rtl="0" eaLnBrk="0">
              <a:lnSpc>
                <a:spcPts val="4441"/>
              </a:lnSpc>
              <a:spcBef>
                <a:spcPts val="1087"/>
              </a:spcBef>
              <a:tabLst/>
            </a:pPr>
            <a:r>
              <a:rPr sz="3600" spc="-1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ElementUI：提供丰富的U</a:t>
            </a:r>
            <a:r>
              <a:rPr sz="3600" spc="-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I</a:t>
            </a:r>
            <a:r>
              <a:rPr sz="3600" spc="-1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组件和样式。</a:t>
            </a:r>
            <a:endParaRPr lang="Microsoft YaHei" altLang="Microsoft YaHei" sz="3600" dirty="0"/>
          </a:p>
          <a:p>
            <a:pPr algn="l" rtl="0" eaLnBrk="0">
              <a:lnSpc>
                <a:spcPct val="141000"/>
              </a:lnSpc>
              <a:tabLst/>
            </a:pPr>
            <a:endParaRPr lang="Arial" altLang="Arial" sz="1000" dirty="0"/>
          </a:p>
          <a:p>
            <a:pPr marL="57962" algn="l" rtl="0" eaLnBrk="0">
              <a:lnSpc>
                <a:spcPct val="93000"/>
              </a:lnSpc>
              <a:spcBef>
                <a:spcPts val="1087"/>
              </a:spcBef>
              <a:tabLst/>
            </a:pPr>
            <a:r>
              <a:rPr sz="3600" spc="-1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HTML5、CSS3、JavaScri</a:t>
            </a:r>
            <a:r>
              <a:rPr sz="36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</a:t>
            </a:r>
            <a:r>
              <a:rPr sz="3600" spc="-1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：用于页面结构、样式和交互效果的开发。</a:t>
            </a:r>
            <a:endParaRPr lang="Microsoft YaHei" altLang="Microsoft YaHei" sz="3600" dirty="0"/>
          </a:p>
          <a:p>
            <a:pPr algn="l" rtl="0" eaLnBrk="0">
              <a:lnSpc>
                <a:spcPct val="17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900" dirty="0"/>
          </a:p>
          <a:p>
            <a:pPr marL="13614" algn="l" rtl="0" eaLnBrk="0">
              <a:lnSpc>
                <a:spcPts val="4409"/>
              </a:lnSpc>
              <a:spcBef>
                <a:spcPts val="7"/>
              </a:spcBef>
              <a:tabLst/>
            </a:pPr>
            <a:r>
              <a:rPr sz="3600" spc="-1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Axios：用于发送HTT</a:t>
            </a:r>
            <a:r>
              <a:rPr sz="36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P</a:t>
            </a:r>
            <a:r>
              <a:rPr sz="3600" spc="-1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请求和处理响应数据。</a:t>
            </a:r>
            <a:endParaRPr lang="Microsoft YaHei" altLang="Microsoft YaHei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5">
            <a:extLst>
              <a:ext uri="{FF2B5EF4-FFF2-40B4-BE49-F238E27FC236}">
                <a16:creationId xmlns:a16="http://schemas.microsoft.com/office/drawing/2014/main" id="{E0DC9EDC-7E18-2154-D017-1900AFEE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7">
            <a:extLst>
              <a:ext uri="{FF2B5EF4-FFF2-40B4-BE49-F238E27FC236}">
                <a16:creationId xmlns:a16="http://schemas.microsoft.com/office/drawing/2014/main" id="{FA6FD641-091D-E5B7-2A3A-5C9C5895AACB}"/>
              </a:ext>
            </a:extLst>
          </p:cNvPr>
          <p:cNvSpPr/>
          <p:nvPr/>
        </p:nvSpPr>
        <p:spPr>
          <a:xfrm>
            <a:off x="1497584" y="0"/>
            <a:ext cx="14019594" cy="374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416"/>
              </a:lnSpc>
              <a:tabLst/>
            </a:pPr>
            <a:endParaRPr lang="Arial" altLang="Arial" sz="56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lang="zh-CN" altLang="en-US" sz="5600" spc="-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前端静态建模：</a:t>
            </a:r>
            <a:endParaRPr lang="Microsoft YaHei" altLang="Microsoft YaHei" sz="5600" spc="-21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513B82-3C6B-5AC8-4973-F3878D9F0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4" y="3345106"/>
            <a:ext cx="8357861" cy="4813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112846-D827-C137-74DC-530C9C03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009" y="2747963"/>
            <a:ext cx="8199463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3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5">
            <a:extLst>
              <a:ext uri="{FF2B5EF4-FFF2-40B4-BE49-F238E27FC236}">
                <a16:creationId xmlns:a16="http://schemas.microsoft.com/office/drawing/2014/main" id="{E0DC9EDC-7E18-2154-D017-1900AFEE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7">
            <a:extLst>
              <a:ext uri="{FF2B5EF4-FFF2-40B4-BE49-F238E27FC236}">
                <a16:creationId xmlns:a16="http://schemas.microsoft.com/office/drawing/2014/main" id="{FA6FD641-091D-E5B7-2A3A-5C9C5895AACB}"/>
              </a:ext>
            </a:extLst>
          </p:cNvPr>
          <p:cNvSpPr/>
          <p:nvPr/>
        </p:nvSpPr>
        <p:spPr>
          <a:xfrm>
            <a:off x="1497584" y="0"/>
            <a:ext cx="14019594" cy="374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416"/>
              </a:lnSpc>
              <a:tabLst/>
            </a:pPr>
            <a:endParaRPr lang="Arial" altLang="Arial" sz="56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lang="zh-CN" altLang="en-US" sz="5600" spc="-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前端动态建模：</a:t>
            </a:r>
            <a:endParaRPr lang="Microsoft YaHei" altLang="Microsoft YaHei" sz="5600" spc="-21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2579C5-2DC4-4488-48CD-F011E79AF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" y="2295524"/>
            <a:ext cx="8296275" cy="7439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AF9DD4-AC3C-0C84-86A1-C3FBACB3D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087" y="2582859"/>
            <a:ext cx="7625364" cy="698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1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76" name="textbox 76"/>
          <p:cNvSpPr/>
          <p:nvPr/>
        </p:nvSpPr>
        <p:spPr>
          <a:xfrm>
            <a:off x="1521301" y="815975"/>
            <a:ext cx="10528300" cy="52527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88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56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后端</a:t>
            </a:r>
            <a:r>
              <a:rPr sz="5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技术：</a:t>
            </a:r>
            <a:endParaRPr lang="Microsoft YaHei" altLang="Microsoft YaHei" sz="56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1000" dirty="0"/>
          </a:p>
          <a:p>
            <a:pPr marL="24187" algn="l" rtl="0" eaLnBrk="0">
              <a:lnSpc>
                <a:spcPct val="93000"/>
              </a:lnSpc>
              <a:spcBef>
                <a:spcPts val="1089"/>
              </a:spcBef>
              <a:tabLst/>
            </a:pPr>
            <a:r>
              <a:rPr sz="3600" spc="-16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SpringBoot：用于构建Ja</a:t>
            </a:r>
            <a:r>
              <a:rPr sz="3600" spc="-1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600" spc="-16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后端应用程序的框架。</a:t>
            </a:r>
            <a:endParaRPr lang="Microsoft YaHei" altLang="Microsoft YaHei" sz="3600" dirty="0"/>
          </a:p>
          <a:p>
            <a:pPr algn="l" rtl="0" eaLnBrk="0">
              <a:lnSpc>
                <a:spcPct val="175000"/>
              </a:lnSpc>
              <a:tabLst/>
            </a:pPr>
            <a:endParaRPr lang="Arial" altLang="Arial" sz="1000" dirty="0"/>
          </a:p>
          <a:p>
            <a:pPr marL="48418" algn="l" rtl="0" eaLnBrk="0">
              <a:lnSpc>
                <a:spcPct val="93000"/>
              </a:lnSpc>
              <a:spcBef>
                <a:spcPts val="1083"/>
              </a:spcBef>
              <a:tabLst/>
            </a:pPr>
            <a:r>
              <a:rPr sz="3600" spc="-1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MyBati</a:t>
            </a:r>
            <a:r>
              <a:rPr sz="36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s</a:t>
            </a:r>
            <a:r>
              <a:rPr sz="3600" spc="-1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：用于数据库操作的持久层框架。</a:t>
            </a:r>
            <a:endParaRPr lang="Microsoft YaHei" altLang="Microsoft YaHei" sz="3600" dirty="0"/>
          </a:p>
          <a:p>
            <a:pPr algn="l" rtl="0" eaLnBrk="0">
              <a:lnSpc>
                <a:spcPct val="175000"/>
              </a:lnSpc>
              <a:tabLst/>
            </a:pPr>
            <a:endParaRPr lang="Arial" altLang="Arial" sz="1000" dirty="0"/>
          </a:p>
          <a:p>
            <a:pPr marL="48418" algn="l" rtl="0" eaLnBrk="0">
              <a:lnSpc>
                <a:spcPct val="93000"/>
              </a:lnSpc>
              <a:spcBef>
                <a:spcPts val="1083"/>
              </a:spcBef>
              <a:tabLst/>
            </a:pPr>
            <a:r>
              <a:rPr sz="3600" spc="-1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MySQ</a:t>
            </a:r>
            <a:r>
              <a:rPr sz="3600" spc="-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L</a:t>
            </a:r>
            <a:r>
              <a:rPr sz="3600" spc="-1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：用于存储和管理数据的关系型数据库。</a:t>
            </a:r>
            <a:endParaRPr lang="Microsoft YaHei" altLang="Microsoft YaHei" sz="3600" dirty="0"/>
          </a:p>
          <a:p>
            <a:pPr algn="l" rtl="0" eaLnBrk="0">
              <a:lnSpc>
                <a:spcPct val="17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900" dirty="0"/>
          </a:p>
          <a:p>
            <a:pPr marL="18700" algn="l" rtl="0" eaLnBrk="0">
              <a:lnSpc>
                <a:spcPts val="4423"/>
              </a:lnSpc>
              <a:spcBef>
                <a:spcPts val="4"/>
              </a:spcBef>
              <a:tabLst/>
            </a:pPr>
            <a:r>
              <a:rPr sz="3600" spc="-9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Ja</a:t>
            </a:r>
            <a:r>
              <a:rPr sz="3600" spc="-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v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a</a:t>
            </a:r>
            <a:r>
              <a:rPr sz="3600" spc="-9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：作为后端开发的主要编程语言。</a:t>
            </a:r>
            <a:endParaRPr lang="Microsoft YaHei" altLang="Microsoft YaHei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F995052B-1537-DE4F-6C54-936EB8E9D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F65DB7-5F82-DA3D-04A8-9EDFEB8DABCA}"/>
              </a:ext>
            </a:extLst>
          </p:cNvPr>
          <p:cNvSpPr txBox="1"/>
          <p:nvPr/>
        </p:nvSpPr>
        <p:spPr>
          <a:xfrm>
            <a:off x="547577" y="2709494"/>
            <a:ext cx="16254523" cy="2753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8767" indent="-373151" rtl="0" eaLnBrk="0">
              <a:lnSpc>
                <a:spcPct val="150000"/>
              </a:lnSpc>
              <a:spcBef>
                <a:spcPts val="850"/>
              </a:spcBef>
              <a:tabLst/>
            </a:pPr>
            <a:r>
              <a:rPr lang="zh-CN" altLang="en-US" sz="40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本项目是一个会员管理系统，旨在提供会员信息管理、会员卡管理、电影票购买以及享有会员专属关怀福利等功能，以提升会员的满意度和促进会员消费。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13852B-E8E9-D063-D095-15152BA05971}"/>
              </a:ext>
            </a:extLst>
          </p:cNvPr>
          <p:cNvSpPr txBox="1"/>
          <p:nvPr/>
        </p:nvSpPr>
        <p:spPr>
          <a:xfrm>
            <a:off x="566756" y="793376"/>
            <a:ext cx="12033138" cy="112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l" rtl="0" eaLnBrk="0">
              <a:lnSpc>
                <a:spcPct val="93000"/>
              </a:lnSpc>
              <a:spcBef>
                <a:spcPts val="1"/>
              </a:spcBef>
              <a:tabLst/>
            </a:pPr>
            <a:r>
              <a:rPr lang="en-US" altLang="Arial" sz="7200" spc="660" dirty="0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</a:rPr>
              <a:t>BRIEF</a:t>
            </a:r>
            <a:endParaRPr lang="en-US" altLang="Arial" sz="7200" dirty="0"/>
          </a:p>
        </p:txBody>
      </p:sp>
    </p:spTree>
    <p:extLst>
      <p:ext uri="{BB962C8B-B14F-4D97-AF65-F5344CB8AC3E}">
        <p14:creationId xmlns:p14="http://schemas.microsoft.com/office/powerpoint/2010/main" val="1902381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5">
            <a:extLst>
              <a:ext uri="{FF2B5EF4-FFF2-40B4-BE49-F238E27FC236}">
                <a16:creationId xmlns:a16="http://schemas.microsoft.com/office/drawing/2014/main" id="{3C8692AB-BCBD-58CD-2533-4954C782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C3A48BE-84D8-6CD5-667C-4B97D1E81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52" y="2727382"/>
            <a:ext cx="8956455" cy="66179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D25881C-B974-25CB-8022-9BAFC35FC9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959" y="2507996"/>
            <a:ext cx="8096250" cy="70567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8DCDF6-3447-0BAC-BF6D-5C52110C4ED5}"/>
              </a:ext>
            </a:extLst>
          </p:cNvPr>
          <p:cNvSpPr txBox="1"/>
          <p:nvPr/>
        </p:nvSpPr>
        <p:spPr>
          <a:xfrm>
            <a:off x="3686921" y="9564737"/>
            <a:ext cx="29226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E-R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图</a:t>
            </a:r>
            <a:endParaRPr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949882-AE1A-1021-C611-302597958FA7}"/>
              </a:ext>
            </a:extLst>
          </p:cNvPr>
          <p:cNvSpPr txBox="1"/>
          <p:nvPr/>
        </p:nvSpPr>
        <p:spPr>
          <a:xfrm>
            <a:off x="12888214" y="9695036"/>
            <a:ext cx="34257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textbox 37">
            <a:extLst>
              <a:ext uri="{FF2B5EF4-FFF2-40B4-BE49-F238E27FC236}">
                <a16:creationId xmlns:a16="http://schemas.microsoft.com/office/drawing/2014/main" id="{2116F84A-8BAF-9CC7-72DE-79519BCE72C4}"/>
              </a:ext>
            </a:extLst>
          </p:cNvPr>
          <p:cNvSpPr/>
          <p:nvPr/>
        </p:nvSpPr>
        <p:spPr>
          <a:xfrm>
            <a:off x="1497584" y="0"/>
            <a:ext cx="14019594" cy="3746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416"/>
              </a:lnSpc>
              <a:tabLst/>
            </a:pPr>
            <a:endParaRPr lang="Arial" altLang="Arial" sz="56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lang="zh-CN" altLang="en-US" sz="5600" spc="-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后端数据库：</a:t>
            </a:r>
            <a:endParaRPr lang="Microsoft YaHei" altLang="Microsoft YaHei" sz="5600" spc="-21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10005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" name="textbox 79"/>
          <p:cNvSpPr/>
          <p:nvPr/>
        </p:nvSpPr>
        <p:spPr>
          <a:xfrm>
            <a:off x="2046223" y="2894330"/>
            <a:ext cx="2710179" cy="656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78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4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2.3</a:t>
            </a:r>
            <a:r>
              <a:rPr sz="4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安全性</a:t>
            </a:r>
            <a:endParaRPr lang="Microsoft YaHei" altLang="Microsoft YaHei" sz="4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81" name="textbox 81"/>
          <p:cNvSpPr/>
          <p:nvPr/>
        </p:nvSpPr>
        <p:spPr>
          <a:xfrm>
            <a:off x="1522730" y="884555"/>
            <a:ext cx="15362555" cy="71818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805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4500" spc="-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保障系统安全性的措</a:t>
            </a:r>
            <a:r>
              <a:rPr lang="zh-CN" altLang="en-US" sz="4500" spc="-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施</a:t>
            </a:r>
            <a:endParaRPr lang="Microsoft YaHei" altLang="Microsoft YaHei" sz="45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marL="13157" indent="-457" algn="l" rtl="0" eaLnBrk="0">
              <a:lnSpc>
                <a:spcPct val="122000"/>
              </a:lnSpc>
              <a:spcBef>
                <a:spcPts val="1084"/>
              </a:spcBef>
              <a:tabLst/>
            </a:pPr>
            <a:r>
              <a:rPr sz="3600" spc="-1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数据加密传输：采用HTTPS协议进行数据传输，通过SSL/TLS加密算法</a:t>
            </a:r>
            <a:r>
              <a:rPr sz="36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保障数据的机密性和完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整性。</a:t>
            </a:r>
            <a:endParaRPr lang="Microsoft YaHei" altLang="Microsoft YaHei" sz="3600" dirty="0"/>
          </a:p>
          <a:p>
            <a:pPr marL="319024" indent="-296722" algn="l" rtl="0" eaLnBrk="0">
              <a:lnSpc>
                <a:spcPct val="131000"/>
              </a:lnSpc>
              <a:spcBef>
                <a:spcPts val="1654"/>
              </a:spcBef>
              <a:tabLst/>
            </a:pPr>
            <a:r>
              <a:rPr sz="3600" spc="-1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身份验证和授权：在用户登录时进行身份验证，验证通过后生</a:t>
            </a:r>
            <a:r>
              <a:rPr sz="3600" spc="-9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成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令牌</a:t>
            </a:r>
            <a:r>
              <a:rPr sz="3600" spc="-9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(To</a:t>
            </a:r>
            <a:r>
              <a:rPr sz="36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k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en</a:t>
            </a:r>
            <a:r>
              <a:rPr sz="3600" spc="-9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)，后续请求需要携带令牌进行授权访问。</a:t>
            </a:r>
            <a:endParaRPr lang="Microsoft YaHei" altLang="Microsoft YaHei" sz="3600" dirty="0"/>
          </a:p>
          <a:p>
            <a:pPr marL="24130" indent="-4572" algn="l" rtl="0" eaLnBrk="0">
              <a:lnSpc>
                <a:spcPct val="127000"/>
              </a:lnSpc>
              <a:spcBef>
                <a:spcPts val="1257"/>
              </a:spcBef>
              <a:tabLst/>
            </a:pPr>
            <a:r>
              <a:rPr sz="3600" spc="-1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访问控制：根据用户角色和权限进行访问控制，确保只有授权的用</a:t>
            </a:r>
            <a:r>
              <a:rPr sz="3600" spc="-1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户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能够</a:t>
            </a:r>
            <a:r>
              <a:rPr sz="36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访问相应的功能和数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据。</a:t>
            </a:r>
            <a:endParaRPr lang="Microsoft YaHei" altLang="Microsoft YaHei" sz="3600" dirty="0"/>
          </a:p>
          <a:p>
            <a:pPr algn="l" rtl="0" eaLnBrk="0">
              <a:lnSpc>
                <a:spcPct val="18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900" dirty="0"/>
          </a:p>
          <a:p>
            <a:pPr marL="22301" algn="l" rtl="0" eaLnBrk="0">
              <a:lnSpc>
                <a:spcPct val="92000"/>
              </a:lnSpc>
              <a:tabLst/>
            </a:pPr>
            <a:r>
              <a:rPr sz="3600" spc="-1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异常处理：捕获和处理异常情况，防止系统遭受恶意攻击和非法操作</a:t>
            </a:r>
            <a:r>
              <a:rPr sz="36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4" name="textbox 84"/>
          <p:cNvSpPr/>
          <p:nvPr/>
        </p:nvSpPr>
        <p:spPr>
          <a:xfrm>
            <a:off x="2046223" y="2894330"/>
            <a:ext cx="2710179" cy="656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78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45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2.4可靠</a:t>
            </a:r>
            <a:r>
              <a:rPr sz="4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</a:t>
            </a:r>
            <a:endParaRPr lang="Microsoft YaHei" altLang="Microsoft YaHei" sz="4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86" name="textbox 86"/>
          <p:cNvSpPr/>
          <p:nvPr/>
        </p:nvSpPr>
        <p:spPr>
          <a:xfrm>
            <a:off x="1519872" y="953134"/>
            <a:ext cx="14955519" cy="6198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83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4500" spc="-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系统的可靠性是确保系统正常运行的重要因素</a:t>
            </a:r>
            <a:endParaRPr lang="Microsoft YaHei" altLang="Microsoft YaHei" sz="4500" spc="-2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marL="21043" indent="-6858" algn="l" rtl="0" eaLnBrk="0">
              <a:lnSpc>
                <a:spcPct val="127000"/>
              </a:lnSpc>
              <a:spcBef>
                <a:spcPts val="1087"/>
              </a:spcBef>
              <a:tabLst/>
            </a:pPr>
            <a:r>
              <a:rPr sz="3600" spc="-1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严格测试和验证：对系统进行全面的测试，包括单元测试、集成测试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和系</a:t>
            </a:r>
            <a:r>
              <a:rPr sz="3600" spc="-1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统测试，确保系统的功能和性能符合预期</a:t>
            </a:r>
            <a:r>
              <a:rPr sz="3600" spc="-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  <a:p>
            <a:pPr marL="32473" indent="-14173" algn="l" rtl="0" eaLnBrk="0">
              <a:lnSpc>
                <a:spcPct val="127000"/>
              </a:lnSpc>
              <a:spcBef>
                <a:spcPts val="1625"/>
              </a:spcBef>
              <a:tabLst/>
            </a:pPr>
            <a:r>
              <a:rPr sz="3600" spc="-1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容灾备份：定期进行数据备份，并设置容灾机制，确保系统数据不丢</a:t>
            </a:r>
            <a:r>
              <a:rPr sz="3600" spc="-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失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</a:t>
            </a:r>
            <a:r>
              <a:rPr sz="36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能够快速恢</a:t>
            </a:r>
            <a:r>
              <a:rPr sz="3600" spc="-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复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300" dirty="0"/>
          </a:p>
          <a:p>
            <a:pPr algn="l" rtl="0" eaLnBrk="0">
              <a:lnSpc>
                <a:spcPct val="7924"/>
              </a:lnSpc>
              <a:tabLst/>
            </a:pPr>
            <a:endParaRPr lang="Arial" altLang="Arial" sz="100" dirty="0"/>
          </a:p>
          <a:p>
            <a:pPr marL="32016" indent="-6858" algn="l" rtl="0" eaLnBrk="0">
              <a:lnSpc>
                <a:spcPct val="127000"/>
              </a:lnSpc>
              <a:tabLst/>
            </a:pPr>
            <a:r>
              <a:rPr sz="3600" spc="-1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监控和告警：设置监控系统，实时监测系统的运行状态和性能指标，</a:t>
            </a:r>
            <a:r>
              <a:rPr sz="3600" spc="-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并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设</a:t>
            </a:r>
            <a:r>
              <a:rPr sz="3600" spc="-1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置告警机制，及时发现和处理异常情况</a:t>
            </a:r>
            <a:r>
              <a:rPr sz="3600" spc="-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9" name="textbox 89"/>
          <p:cNvSpPr/>
          <p:nvPr/>
        </p:nvSpPr>
        <p:spPr>
          <a:xfrm>
            <a:off x="2046223" y="2894330"/>
            <a:ext cx="3281679" cy="6565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78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45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2.5可维</a:t>
            </a:r>
            <a:r>
              <a:rPr sz="4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护性</a:t>
            </a:r>
            <a:endParaRPr lang="Microsoft YaHei" altLang="Microsoft YaHei" sz="45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91" name="textbox 91"/>
          <p:cNvSpPr/>
          <p:nvPr/>
        </p:nvSpPr>
        <p:spPr>
          <a:xfrm>
            <a:off x="1525016" y="2737739"/>
            <a:ext cx="14642464" cy="28155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62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3600" spc="-1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会员信息维护：提供管理界面和功能，方便管理员对会员信息进行</a:t>
            </a:r>
            <a:r>
              <a:rPr sz="3600" spc="-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查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看、</a:t>
            </a:r>
            <a:endParaRPr lang="Microsoft YaHei" altLang="Microsoft YaHei" sz="3600" dirty="0"/>
          </a:p>
          <a:p>
            <a:pPr marL="17729" algn="l" rtl="0" eaLnBrk="0">
              <a:lnSpc>
                <a:spcPts val="5400"/>
              </a:lnSpc>
              <a:tabLst/>
            </a:pPr>
            <a:r>
              <a:rPr sz="36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编辑和删除操作</a:t>
            </a:r>
            <a:r>
              <a:rPr sz="36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700" dirty="0"/>
          </a:p>
          <a:p>
            <a:pPr marL="21844" indent="28803" algn="l" rtl="0" eaLnBrk="0">
              <a:lnSpc>
                <a:spcPct val="126000"/>
              </a:lnSpc>
              <a:tabLst/>
            </a:pPr>
            <a:r>
              <a:rPr sz="3600" spc="-1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电影信息更新和删除：提供管理界面和功能，方便管理员对电影信息进</a:t>
            </a:r>
            <a:r>
              <a:rPr sz="3600" spc="-1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行</a:t>
            </a:r>
            <a:r>
              <a:rPr sz="3600" spc="-1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更新和删除操作，确保信息的及时性和准确</a:t>
            </a:r>
            <a:r>
              <a:rPr sz="36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</p:txBody>
      </p:sp>
      <p:sp>
        <p:nvSpPr>
          <p:cNvPr id="92" name="textbox 92"/>
          <p:cNvSpPr/>
          <p:nvPr/>
        </p:nvSpPr>
        <p:spPr>
          <a:xfrm>
            <a:off x="1518919" y="966469"/>
            <a:ext cx="14441169" cy="4578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82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4500" spc="-20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系统的可维护性是保证系统持续运行和改进的关键</a:t>
            </a:r>
            <a:endParaRPr lang="Microsoft YaHei" altLang="Microsoft YaHei" sz="4500" spc="-20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94" name="textbox 94"/>
          <p:cNvSpPr/>
          <p:nvPr/>
        </p:nvSpPr>
        <p:spPr>
          <a:xfrm>
            <a:off x="1421764" y="4139247"/>
            <a:ext cx="4092575" cy="32213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8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22500" spc="35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22500" spc="34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3</a:t>
            </a:r>
            <a:endParaRPr lang="Arial" altLang="Arial" sz="22500" dirty="0"/>
          </a:p>
        </p:txBody>
      </p:sp>
      <p:sp>
        <p:nvSpPr>
          <p:cNvPr id="95" name="textbox 95"/>
          <p:cNvSpPr/>
          <p:nvPr/>
        </p:nvSpPr>
        <p:spPr>
          <a:xfrm>
            <a:off x="8844406" y="5020309"/>
            <a:ext cx="5922645" cy="12782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1000"/>
              </a:lnSpc>
              <a:spcBef>
                <a:spcPts val="1"/>
              </a:spcBef>
              <a:tabLst/>
            </a:pPr>
            <a:r>
              <a:rPr sz="9000" spc="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3.项目需</a:t>
            </a:r>
            <a:r>
              <a:rPr sz="90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求</a:t>
            </a:r>
            <a:endParaRPr lang="Microsoft YaHei" altLang="Microsoft YaHei" sz="90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97" name="textbox 97"/>
          <p:cNvSpPr/>
          <p:nvPr/>
        </p:nvSpPr>
        <p:spPr>
          <a:xfrm>
            <a:off x="1528444" y="815975"/>
            <a:ext cx="3713479" cy="8083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702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5600" spc="6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3.项目</a:t>
            </a:r>
            <a:r>
              <a:rPr sz="56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</a:t>
            </a:r>
            <a:r>
              <a:rPr sz="5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求</a:t>
            </a:r>
            <a:endParaRPr lang="Microsoft YaHei" altLang="Microsoft YaHei" sz="5600" dirty="0"/>
          </a:p>
        </p:txBody>
      </p:sp>
      <p:pic>
        <p:nvPicPr>
          <p:cNvPr id="98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514538" y="6547173"/>
            <a:ext cx="3014509" cy="3018204"/>
          </a:xfrm>
          <a:prstGeom prst="rect">
            <a:avLst/>
          </a:prstGeom>
        </p:spPr>
      </p:pic>
      <p:sp>
        <p:nvSpPr>
          <p:cNvPr id="100" name="textbox 100"/>
          <p:cNvSpPr/>
          <p:nvPr/>
        </p:nvSpPr>
        <p:spPr>
          <a:xfrm>
            <a:off x="11774999" y="8357872"/>
            <a:ext cx="4522836" cy="24150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marL="12700" algn="l" rtl="0" eaLnBrk="0">
              <a:lnSpc>
                <a:spcPts val="759"/>
              </a:lnSpc>
              <a:tabLst/>
            </a:pPr>
            <a:r>
              <a:rPr sz="3600" dirty="0"/>
              <a:t>3.2非功能需求</a:t>
            </a:r>
            <a:endParaRPr lang="Microsoft YaHei" altLang="Microsoft YaHei" sz="3600" dirty="0"/>
          </a:p>
        </p:txBody>
      </p:sp>
      <p:sp>
        <p:nvSpPr>
          <p:cNvPr id="101" name="textbox 101"/>
          <p:cNvSpPr/>
          <p:nvPr/>
        </p:nvSpPr>
        <p:spPr>
          <a:xfrm>
            <a:off x="3582987" y="8056274"/>
            <a:ext cx="5860029" cy="223833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r>
              <a:rPr sz="3600" dirty="0"/>
              <a:t>3.1功能需求</a:t>
            </a:r>
            <a:endParaRPr lang="Microsoft YaHei" altLang="Microsoft YaHei" sz="3600" dirty="0"/>
          </a:p>
        </p:txBody>
      </p:sp>
      <p:sp>
        <p:nvSpPr>
          <p:cNvPr id="102" name="path"/>
          <p:cNvSpPr/>
          <p:nvPr/>
        </p:nvSpPr>
        <p:spPr>
          <a:xfrm>
            <a:off x="2862791" y="5881863"/>
            <a:ext cx="179916" cy="175506"/>
          </a:xfrm>
          <a:custGeom>
            <a:avLst/>
            <a:gdLst/>
            <a:ahLst/>
            <a:cxnLst/>
            <a:rect l="0" t="0" r="0" b="0"/>
            <a:pathLst>
              <a:path w="283" h="276">
                <a:moveTo>
                  <a:pt x="273" y="231"/>
                </a:moveTo>
                <a:cubicBezTo>
                  <a:pt x="273" y="241"/>
                  <a:pt x="269" y="249"/>
                  <a:pt x="263" y="255"/>
                </a:cubicBezTo>
                <a:cubicBezTo>
                  <a:pt x="257" y="262"/>
                  <a:pt x="248" y="266"/>
                  <a:pt x="238" y="266"/>
                </a:cubicBezTo>
                <a:cubicBezTo>
                  <a:pt x="219" y="266"/>
                  <a:pt x="204" y="251"/>
                  <a:pt x="204" y="231"/>
                </a:cubicBezTo>
                <a:cubicBezTo>
                  <a:pt x="204" y="217"/>
                  <a:pt x="212" y="205"/>
                  <a:pt x="224" y="200"/>
                </a:cubicBezTo>
                <a:cubicBezTo>
                  <a:pt x="228" y="198"/>
                  <a:pt x="233" y="197"/>
                  <a:pt x="238" y="197"/>
                </a:cubicBezTo>
                <a:cubicBezTo>
                  <a:pt x="258" y="197"/>
                  <a:pt x="273" y="212"/>
                  <a:pt x="273" y="231"/>
                </a:cubicBezTo>
                <a:moveTo>
                  <a:pt x="79" y="231"/>
                </a:moveTo>
                <a:cubicBezTo>
                  <a:pt x="79" y="241"/>
                  <a:pt x="75" y="249"/>
                  <a:pt x="69" y="255"/>
                </a:cubicBezTo>
                <a:cubicBezTo>
                  <a:pt x="63" y="262"/>
                  <a:pt x="54" y="266"/>
                  <a:pt x="44" y="266"/>
                </a:cubicBezTo>
                <a:cubicBezTo>
                  <a:pt x="25" y="266"/>
                  <a:pt x="9" y="251"/>
                  <a:pt x="9" y="231"/>
                </a:cubicBezTo>
                <a:cubicBezTo>
                  <a:pt x="9" y="217"/>
                  <a:pt x="17" y="205"/>
                  <a:pt x="29" y="200"/>
                </a:cubicBezTo>
                <a:cubicBezTo>
                  <a:pt x="34" y="198"/>
                  <a:pt x="39" y="197"/>
                  <a:pt x="44" y="197"/>
                </a:cubicBezTo>
                <a:cubicBezTo>
                  <a:pt x="63" y="197"/>
                  <a:pt x="79" y="212"/>
                  <a:pt x="79" y="231"/>
                </a:cubicBezTo>
                <a:moveTo>
                  <a:pt x="176" y="44"/>
                </a:moveTo>
                <a:cubicBezTo>
                  <a:pt x="176" y="53"/>
                  <a:pt x="172" y="62"/>
                  <a:pt x="166" y="68"/>
                </a:cubicBezTo>
                <a:cubicBezTo>
                  <a:pt x="160" y="75"/>
                  <a:pt x="151" y="79"/>
                  <a:pt x="141" y="79"/>
                </a:cubicBezTo>
                <a:cubicBezTo>
                  <a:pt x="122" y="79"/>
                  <a:pt x="106" y="63"/>
                  <a:pt x="106" y="44"/>
                </a:cubicBezTo>
                <a:cubicBezTo>
                  <a:pt x="106" y="30"/>
                  <a:pt x="115" y="18"/>
                  <a:pt x="127" y="12"/>
                </a:cubicBezTo>
                <a:cubicBezTo>
                  <a:pt x="131" y="10"/>
                  <a:pt x="136" y="9"/>
                  <a:pt x="141" y="9"/>
                </a:cubicBezTo>
                <a:cubicBezTo>
                  <a:pt x="160" y="9"/>
                  <a:pt x="176" y="25"/>
                  <a:pt x="176" y="44"/>
                </a:cubicBezTo>
              </a:path>
            </a:pathLst>
          </a:custGeom>
          <a:noFill/>
          <a:ln w="12347" cap="sq">
            <a:round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40F6B52-0FE1-3AF6-8FB7-0D4870D5C446}"/>
              </a:ext>
            </a:extLst>
          </p:cNvPr>
          <p:cNvSpPr txBox="1"/>
          <p:nvPr/>
        </p:nvSpPr>
        <p:spPr>
          <a:xfrm>
            <a:off x="6669740" y="4598883"/>
            <a:ext cx="6037730" cy="128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0">
              <a:lnSpc>
                <a:spcPct val="83341"/>
              </a:lnSpc>
              <a:tabLst/>
            </a:pPr>
            <a:endParaRPr lang="zh-CN" altLang="en-US" sz="3600" dirty="0"/>
          </a:p>
          <a:p>
            <a:pPr marL="12700" algn="l" rtl="0" eaLnBrk="0">
              <a:lnSpc>
                <a:spcPts val="750"/>
              </a:lnSpc>
              <a:tabLst/>
            </a:pPr>
            <a:r>
              <a:rPr lang="zh-CN" altLang="en-US" sz="3600" dirty="0"/>
              <a:t>本章将详细介绍系统</a:t>
            </a:r>
          </a:p>
          <a:p>
            <a:pPr marL="279576" indent="-262643" algn="l" rtl="0" eaLnBrk="0">
              <a:lnSpc>
                <a:spcPct val="125000"/>
              </a:lnSpc>
              <a:spcBef>
                <a:spcPts val="2"/>
              </a:spcBef>
              <a:tabLst/>
            </a:pPr>
            <a:r>
              <a:rPr lang="zh-CN" altLang="en-US" sz="3600" dirty="0"/>
              <a:t>的功能需求和非功能需求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104" name="textbox 104"/>
          <p:cNvSpPr/>
          <p:nvPr/>
        </p:nvSpPr>
        <p:spPr>
          <a:xfrm>
            <a:off x="1528444" y="815975"/>
            <a:ext cx="4151629" cy="8166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57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56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3.1功能需</a:t>
            </a:r>
            <a:r>
              <a:rPr sz="5600" spc="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求</a:t>
            </a:r>
            <a:endParaRPr lang="Microsoft YaHei" altLang="Microsoft YaHei" sz="5600" dirty="0"/>
          </a:p>
        </p:txBody>
      </p:sp>
      <p:pic>
        <p:nvPicPr>
          <p:cNvPr id="105" name="picture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323041" y="5316537"/>
            <a:ext cx="1257236" cy="125723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3077985" y="5434717"/>
            <a:ext cx="1285874" cy="381000"/>
            <a:chOff x="0" y="0"/>
            <a:chExt cx="1285874" cy="381000"/>
          </a:xfrm>
        </p:grpSpPr>
        <p:pic>
          <p:nvPicPr>
            <p:cNvPr id="106" name="picture 10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285874" cy="381000"/>
            </a:xfrm>
            <a:prstGeom prst="rect">
              <a:avLst/>
            </a:prstGeom>
          </p:spPr>
        </p:pic>
        <p:sp>
          <p:nvSpPr>
            <p:cNvPr id="107" name="textbox 107"/>
            <p:cNvSpPr/>
            <p:nvPr/>
          </p:nvSpPr>
          <p:spPr>
            <a:xfrm>
              <a:off x="446193" y="68086"/>
              <a:ext cx="617855" cy="10287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ts val="607"/>
                </a:lnSpc>
                <a:tabLst/>
              </a:pPr>
              <a:r>
                <a:rPr sz="500" spc="40" dirty="0">
                  <a:solidFill>
                    <a:srgbClr val="38383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3.1.2电影信</a:t>
              </a:r>
              <a:r>
                <a:rPr sz="500" spc="30" dirty="0">
                  <a:solidFill>
                    <a:srgbClr val="38383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息</a:t>
              </a:r>
              <a:r>
                <a:rPr sz="500" spc="0" dirty="0">
                  <a:solidFill>
                    <a:srgbClr val="38383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模块</a:t>
              </a:r>
              <a:endParaRPr lang="Microsoft YaHei" altLang="Microsoft YaHei" sz="500" dirty="0"/>
            </a:p>
          </p:txBody>
        </p:sp>
        <p:pic>
          <p:nvPicPr>
            <p:cNvPr id="108" name="picture 10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93345" y="119309"/>
              <a:ext cx="204328" cy="16820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21600000">
            <a:off x="1539875" y="5434717"/>
            <a:ext cx="1284110" cy="381000"/>
            <a:chOff x="0" y="0"/>
            <a:chExt cx="1284110" cy="381000"/>
          </a:xfrm>
        </p:grpSpPr>
        <p:pic>
          <p:nvPicPr>
            <p:cNvPr id="109" name="picture 10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1284110" cy="381000"/>
            </a:xfrm>
            <a:prstGeom prst="rect">
              <a:avLst/>
            </a:prstGeom>
          </p:spPr>
        </p:pic>
        <p:sp>
          <p:nvSpPr>
            <p:cNvPr id="110" name="textbox 110"/>
            <p:cNvSpPr/>
            <p:nvPr/>
          </p:nvSpPr>
          <p:spPr>
            <a:xfrm>
              <a:off x="65193" y="68086"/>
              <a:ext cx="476884" cy="1022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ts val="604"/>
                </a:lnSpc>
                <a:tabLst/>
              </a:pPr>
              <a:r>
                <a:rPr sz="500" spc="30" dirty="0">
                  <a:solidFill>
                    <a:srgbClr val="38383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3.1.1会员模</a:t>
              </a:r>
              <a:r>
                <a:rPr sz="500" spc="10" dirty="0">
                  <a:solidFill>
                    <a:srgbClr val="38383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块</a:t>
              </a:r>
              <a:endParaRPr lang="Microsoft YaHei" altLang="Microsoft YaHei" sz="500" dirty="0"/>
            </a:p>
          </p:txBody>
        </p:sp>
        <p:pic>
          <p:nvPicPr>
            <p:cNvPr id="111" name="picture 1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1600000">
              <a:off x="1033624" y="116374"/>
              <a:ext cx="126887" cy="174300"/>
            </a:xfrm>
            <a:prstGeom prst="rect">
              <a:avLst/>
            </a:prstGeom>
          </p:spPr>
        </p:pic>
      </p:grpSp>
      <p:pic>
        <p:nvPicPr>
          <p:cNvPr id="112" name="picture 1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2328333" y="5944481"/>
            <a:ext cx="625778" cy="62618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21600000">
            <a:off x="1539875" y="6071481"/>
            <a:ext cx="1284110" cy="381000"/>
            <a:chOff x="0" y="0"/>
            <a:chExt cx="1284110" cy="381000"/>
          </a:xfrm>
        </p:grpSpPr>
        <p:pic>
          <p:nvPicPr>
            <p:cNvPr id="113" name="picture 1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0" y="0"/>
              <a:ext cx="1284110" cy="381000"/>
            </a:xfrm>
            <a:prstGeom prst="rect">
              <a:avLst/>
            </a:prstGeom>
          </p:spPr>
        </p:pic>
        <p:sp>
          <p:nvSpPr>
            <p:cNvPr id="114" name="textbox 114"/>
            <p:cNvSpPr/>
            <p:nvPr/>
          </p:nvSpPr>
          <p:spPr>
            <a:xfrm>
              <a:off x="65193" y="68086"/>
              <a:ext cx="617855" cy="10223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ts val="604"/>
                </a:lnSpc>
                <a:tabLst/>
              </a:pPr>
              <a:r>
                <a:rPr sz="500" spc="40" dirty="0">
                  <a:solidFill>
                    <a:srgbClr val="38383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3.1.3会员福</a:t>
              </a:r>
              <a:r>
                <a:rPr sz="500" spc="30" dirty="0">
                  <a:solidFill>
                    <a:srgbClr val="38383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利</a:t>
              </a:r>
              <a:r>
                <a:rPr sz="500" spc="0" dirty="0">
                  <a:solidFill>
                    <a:srgbClr val="383838">
                      <a:alpha val="100000"/>
                    </a:srgbClr>
                  </a:solidFill>
                  <a:latin typeface="Microsoft YaHei"/>
                  <a:ea typeface="Microsoft YaHei"/>
                  <a:cs typeface="Microsoft YaHei"/>
                </a:rPr>
                <a:t>模块</a:t>
              </a:r>
              <a:endParaRPr lang="Microsoft YaHei" altLang="Microsoft YaHei" sz="500" dirty="0"/>
            </a:p>
          </p:txBody>
        </p:sp>
        <p:pic>
          <p:nvPicPr>
            <p:cNvPr id="115" name="picture 1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1020684" y="116374"/>
              <a:ext cx="153980" cy="174300"/>
            </a:xfrm>
            <a:prstGeom prst="rect">
              <a:avLst/>
            </a:prstGeom>
          </p:spPr>
        </p:pic>
      </p:grpSp>
      <p:sp>
        <p:nvSpPr>
          <p:cNvPr id="116" name="rect"/>
          <p:cNvSpPr/>
          <p:nvPr/>
        </p:nvSpPr>
        <p:spPr>
          <a:xfrm>
            <a:off x="3406069" y="6071481"/>
            <a:ext cx="957791" cy="381000"/>
          </a:xfrm>
          <a:prstGeom prst="rect">
            <a:avLst/>
          </a:prstGeom>
          <a:solidFill>
            <a:srgbClr val="E5E5E5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17" name="picture 1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0">
            <a:off x="3077985" y="6071481"/>
            <a:ext cx="381000" cy="381000"/>
          </a:xfrm>
          <a:prstGeom prst="rect">
            <a:avLst/>
          </a:prstGeom>
        </p:spPr>
      </p:pic>
      <p:sp>
        <p:nvSpPr>
          <p:cNvPr id="118" name="textbox 118"/>
          <p:cNvSpPr/>
          <p:nvPr/>
        </p:nvSpPr>
        <p:spPr>
          <a:xfrm>
            <a:off x="3524179" y="6139567"/>
            <a:ext cx="617855" cy="102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603"/>
              </a:lnSpc>
              <a:tabLst/>
            </a:pP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3.1.4数据统</a:t>
            </a: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计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模块</a:t>
            </a:r>
            <a:endParaRPr lang="Microsoft YaHei" altLang="Microsoft YaHei" sz="5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A56298-03E0-0EDF-A94E-1549B5041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9147" y="2344004"/>
            <a:ext cx="16305936" cy="69434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6999"/>
          </a:xfrm>
          <a:prstGeom prst="rect">
            <a:avLst/>
          </a:prstGeom>
        </p:spPr>
      </p:pic>
      <p:sp>
        <p:nvSpPr>
          <p:cNvPr id="5" name="textbox 5"/>
          <p:cNvSpPr/>
          <p:nvPr/>
        </p:nvSpPr>
        <p:spPr>
          <a:xfrm>
            <a:off x="2795364" y="2709496"/>
            <a:ext cx="5329181" cy="528242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4000"/>
              </a:lnSpc>
              <a:tabLst/>
            </a:pPr>
            <a:endParaRPr lang="Arial" altLang="Arial" sz="3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100" dirty="0"/>
          </a:p>
          <a:p>
            <a:pPr marL="158242" algn="l" rtl="0" eaLnBrk="0">
              <a:lnSpc>
                <a:spcPct val="93000"/>
              </a:lnSpc>
              <a:spcBef>
                <a:spcPts val="841"/>
              </a:spcBef>
              <a:tabLst/>
            </a:pPr>
            <a:r>
              <a:rPr sz="60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</a:t>
            </a:r>
            <a:r>
              <a:rPr sz="6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业务需求</a:t>
            </a:r>
            <a:endParaRPr lang="Microsoft YaHei" altLang="Microsoft YaHei" sz="6000" dirty="0"/>
          </a:p>
          <a:p>
            <a:pPr algn="l" rtl="0" eaLnBrk="0">
              <a:lnSpc>
                <a:spcPct val="145000"/>
              </a:lnSpc>
              <a:tabLst/>
            </a:pPr>
            <a:endParaRPr lang="Arial" altLang="Arial" sz="6000" dirty="0"/>
          </a:p>
          <a:p>
            <a:pPr marL="154260" algn="l" rtl="0" eaLnBrk="0">
              <a:lnSpc>
                <a:spcPct val="93000"/>
              </a:lnSpc>
              <a:spcBef>
                <a:spcPts val="847"/>
              </a:spcBef>
              <a:tabLst/>
            </a:pPr>
            <a:r>
              <a:rPr sz="6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2.系统设计</a:t>
            </a:r>
            <a:endParaRPr lang="Microsoft YaHei" altLang="Microsoft YaHei" sz="6000" dirty="0"/>
          </a:p>
          <a:p>
            <a:pPr algn="l" rtl="0" eaLnBrk="0">
              <a:lnSpc>
                <a:spcPct val="142000"/>
              </a:lnSpc>
              <a:tabLst/>
            </a:pPr>
            <a:endParaRPr lang="Arial" altLang="Arial" sz="6000" dirty="0"/>
          </a:p>
          <a:p>
            <a:pPr marL="151003" algn="l" rtl="0" eaLnBrk="0">
              <a:lnSpc>
                <a:spcPct val="93000"/>
              </a:lnSpc>
              <a:spcBef>
                <a:spcPts val="850"/>
              </a:spcBef>
              <a:tabLst/>
            </a:pPr>
            <a:r>
              <a:rPr sz="6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3.项目需求</a:t>
            </a:r>
            <a:endParaRPr lang="Microsoft YaHei" altLang="Microsoft YaHei" sz="6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C4BF78-3FB8-6757-3B61-8D478A64446E}"/>
              </a:ext>
            </a:extLst>
          </p:cNvPr>
          <p:cNvSpPr txBox="1"/>
          <p:nvPr/>
        </p:nvSpPr>
        <p:spPr>
          <a:xfrm>
            <a:off x="566756" y="793376"/>
            <a:ext cx="12033138" cy="1122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l" rtl="0" eaLnBrk="0">
              <a:lnSpc>
                <a:spcPct val="93000"/>
              </a:lnSpc>
              <a:spcBef>
                <a:spcPts val="1"/>
              </a:spcBef>
              <a:tabLst/>
            </a:pPr>
            <a:r>
              <a:rPr lang="en-US" altLang="zh-CN" sz="7200" spc="66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CONTENT</a:t>
            </a:r>
            <a:r>
              <a:rPr lang="en-US" altLang="zh-CN" sz="7200" spc="5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SC</a:t>
            </a:r>
            <a:endParaRPr lang="en-US" altLang="Arial" sz="7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120" name="textbox 120"/>
          <p:cNvSpPr/>
          <p:nvPr/>
        </p:nvSpPr>
        <p:spPr>
          <a:xfrm>
            <a:off x="1528444" y="815975"/>
            <a:ext cx="4837429" cy="809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13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56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3.1.1会员模</a:t>
            </a:r>
            <a:r>
              <a:rPr sz="56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块</a:t>
            </a:r>
            <a:endParaRPr lang="Microsoft YaHei" altLang="Microsoft YaHei" sz="5600" dirty="0"/>
          </a:p>
        </p:txBody>
      </p:sp>
      <p:pic>
        <p:nvPicPr>
          <p:cNvPr id="121" name="picture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513069" y="5843174"/>
            <a:ext cx="881048" cy="881048"/>
          </a:xfrm>
          <a:prstGeom prst="rect">
            <a:avLst/>
          </a:prstGeom>
        </p:spPr>
      </p:pic>
      <p:sp>
        <p:nvSpPr>
          <p:cNvPr id="122" name="textbox 122"/>
          <p:cNvSpPr/>
          <p:nvPr/>
        </p:nvSpPr>
        <p:spPr>
          <a:xfrm>
            <a:off x="3529927" y="5512419"/>
            <a:ext cx="793750" cy="4806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771"/>
              </a:lnSpc>
              <a:tabLst/>
            </a:pPr>
            <a:endParaRPr lang="Arial" altLang="Arial" sz="100" dirty="0"/>
          </a:p>
          <a:p>
            <a:pPr marL="12828" indent="-128" algn="l" rtl="0" eaLnBrk="0">
              <a:lnSpc>
                <a:spcPct val="119000"/>
              </a:lnSpc>
              <a:tabLst/>
            </a:pP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优惠券管理：会员可以</a:t>
            </a:r>
            <a:r>
              <a:rPr sz="5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查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看</a:t>
            </a: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和使用自己的优惠券，</a:t>
            </a:r>
            <a:r>
              <a:rPr sz="5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优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惠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券可通过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积分兑换、活动赠</a:t>
            </a: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送等方式获取，可在购</a:t>
            </a:r>
            <a:r>
              <a:rPr sz="5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买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影票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时抵扣费用。</a:t>
            </a:r>
            <a:endParaRPr lang="Microsoft YaHei" altLang="Microsoft YaHei" sz="500" dirty="0"/>
          </a:p>
        </p:txBody>
      </p:sp>
      <p:sp>
        <p:nvSpPr>
          <p:cNvPr id="123" name="textbox 123"/>
          <p:cNvSpPr/>
          <p:nvPr/>
        </p:nvSpPr>
        <p:spPr>
          <a:xfrm>
            <a:off x="2559680" y="5174852"/>
            <a:ext cx="793750" cy="481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729"/>
              </a:lnSpc>
              <a:tabLst/>
            </a:pPr>
            <a:endParaRPr lang="Arial" altLang="Arial" sz="100" dirty="0"/>
          </a:p>
          <a:p>
            <a:pPr marL="13213" indent="-513" algn="l" rtl="0" eaLnBrk="0">
              <a:lnSpc>
                <a:spcPct val="115000"/>
              </a:lnSpc>
              <a:tabLst/>
            </a:pP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会员积分管理：会员可以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查</a:t>
            </a: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看和使用自己的积分，积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可通过消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费、签到、分享等</a:t>
            </a:r>
            <a:endParaRPr lang="Microsoft YaHei" altLang="Microsoft YaHei" sz="500" dirty="0"/>
          </a:p>
          <a:p>
            <a:pPr marL="13982" algn="l" rtl="0" eaLnBrk="0">
              <a:lnSpc>
                <a:spcPct val="92000"/>
              </a:lnSpc>
              <a:spcBef>
                <a:spcPts val="204"/>
              </a:spcBef>
              <a:tabLst/>
            </a:pP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方式获取，可兑换优惠券</a:t>
            </a:r>
            <a:r>
              <a:rPr sz="5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</a:t>
            </a:r>
            <a:endParaRPr lang="Microsoft YaHei" altLang="Microsoft YaHei" sz="500" dirty="0"/>
          </a:p>
          <a:p>
            <a:pPr algn="l" rtl="0" eaLnBrk="0">
              <a:lnSpc>
                <a:spcPct val="167000"/>
              </a:lnSpc>
              <a:tabLst/>
            </a:pPr>
            <a:endParaRPr lang="Arial" altLang="Arial" sz="100" dirty="0"/>
          </a:p>
          <a:p>
            <a:pPr marL="179457" algn="l" rtl="0" eaLnBrk="0">
              <a:lnSpc>
                <a:spcPct val="93000"/>
              </a:lnSpc>
              <a:spcBef>
                <a:spcPts val="1"/>
              </a:spcBef>
              <a:tabLst/>
            </a:pPr>
            <a:r>
              <a:rPr sz="5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电影票等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奖品。</a:t>
            </a:r>
            <a:endParaRPr lang="Microsoft YaHei" altLang="Microsoft YaHei" sz="500" dirty="0"/>
          </a:p>
        </p:txBody>
      </p:sp>
      <p:sp>
        <p:nvSpPr>
          <p:cNvPr id="124" name="textbox 124"/>
          <p:cNvSpPr/>
          <p:nvPr/>
        </p:nvSpPr>
        <p:spPr>
          <a:xfrm>
            <a:off x="3530184" y="6236499"/>
            <a:ext cx="793750" cy="481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806"/>
              </a:lnSpc>
              <a:tabLst/>
            </a:pPr>
            <a:endParaRPr lang="Arial" altLang="Arial" sz="100" dirty="0"/>
          </a:p>
          <a:p>
            <a:pPr marL="12763" indent="-63" algn="l" rtl="0" eaLnBrk="0">
              <a:lnSpc>
                <a:spcPct val="120000"/>
              </a:lnSpc>
              <a:tabLst/>
            </a:pP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会员活动参与：会员可以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查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看和参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与各种会员专属活</a:t>
            </a: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动，如抽奖、打折、送礼等，增加用户粘性和互动</a:t>
            </a:r>
            <a:r>
              <a:rPr sz="5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性。</a:t>
            </a:r>
            <a:endParaRPr lang="Microsoft YaHei" altLang="Microsoft YaHei" sz="500" dirty="0"/>
          </a:p>
        </p:txBody>
      </p:sp>
      <p:sp>
        <p:nvSpPr>
          <p:cNvPr id="125" name="textbox 125"/>
          <p:cNvSpPr/>
          <p:nvPr/>
        </p:nvSpPr>
        <p:spPr>
          <a:xfrm>
            <a:off x="1584113" y="5512419"/>
            <a:ext cx="793750" cy="385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2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会员信息管理：会员可以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查</a:t>
            </a:r>
            <a:endParaRPr lang="Microsoft YaHei" altLang="Microsoft YaHei" sz="500" dirty="0"/>
          </a:p>
          <a:p>
            <a:pPr marL="13213" algn="l" rtl="0" eaLnBrk="0">
              <a:lnSpc>
                <a:spcPct val="92000"/>
              </a:lnSpc>
              <a:spcBef>
                <a:spcPts val="206"/>
              </a:spcBef>
              <a:tabLst/>
            </a:pP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看和编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辑自己的会员信息，</a:t>
            </a:r>
            <a:endParaRPr lang="Microsoft YaHei" altLang="Microsoft YaHei" sz="500" dirty="0"/>
          </a:p>
          <a:p>
            <a:pPr algn="l" rtl="0" eaLnBrk="0">
              <a:lnSpc>
                <a:spcPct val="167000"/>
              </a:lnSpc>
              <a:tabLst/>
            </a:pPr>
            <a:endParaRPr lang="Arial" altLang="Arial" sz="100" dirty="0"/>
          </a:p>
          <a:p>
            <a:pPr marL="269507" indent="-256293" algn="l" rtl="0" eaLnBrk="0">
              <a:lnSpc>
                <a:spcPct val="110000"/>
              </a:lnSpc>
              <a:spcBef>
                <a:spcPts val="1"/>
              </a:spcBef>
              <a:tabLst/>
            </a:pP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包括姓名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、性别、生日、头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像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、联系方式等。</a:t>
            </a:r>
            <a:endParaRPr lang="Microsoft YaHei" altLang="Microsoft YaHei" sz="500" dirty="0"/>
          </a:p>
        </p:txBody>
      </p:sp>
      <p:sp>
        <p:nvSpPr>
          <p:cNvPr id="126" name="textbox 126"/>
          <p:cNvSpPr/>
          <p:nvPr/>
        </p:nvSpPr>
        <p:spPr>
          <a:xfrm>
            <a:off x="1584113" y="6236499"/>
            <a:ext cx="793750" cy="385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2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会员注册：用户可以通过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手</a:t>
            </a:r>
            <a:endParaRPr lang="Microsoft YaHei" altLang="Microsoft YaHei" sz="500" dirty="0"/>
          </a:p>
          <a:p>
            <a:pPr marL="12828" algn="l" rtl="0" eaLnBrk="0">
              <a:lnSpc>
                <a:spcPct val="92000"/>
              </a:lnSpc>
              <a:spcBef>
                <a:spcPts val="206"/>
              </a:spcBef>
              <a:tabLst/>
            </a:pP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机或邮箱注册成为会员，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填</a:t>
            </a:r>
            <a:endParaRPr lang="Microsoft YaHei" altLang="Microsoft YaHei" sz="500" dirty="0"/>
          </a:p>
          <a:p>
            <a:pPr algn="l" rtl="0" eaLnBrk="0">
              <a:lnSpc>
                <a:spcPct val="169000"/>
              </a:lnSpc>
              <a:tabLst/>
            </a:pPr>
            <a:endParaRPr lang="Arial" altLang="Arial" sz="100" dirty="0"/>
          </a:p>
          <a:p>
            <a:pPr marL="270084" indent="-254049" algn="l" rtl="0" eaLnBrk="0">
              <a:lnSpc>
                <a:spcPct val="110000"/>
              </a:lnSpc>
              <a:tabLst/>
            </a:pPr>
            <a:r>
              <a:rPr sz="5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写基本信息、设置密码，并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行验证码验证。</a:t>
            </a:r>
            <a:endParaRPr lang="Microsoft YaHei" altLang="Microsoft YaHei" sz="5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088694-0D17-440E-199F-2EEBEF64D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112" y="2041940"/>
            <a:ext cx="15160405" cy="80621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4"/>
            <a:ext cx="18288000" cy="10286975"/>
          </a:xfrm>
          <a:prstGeom prst="rect">
            <a:avLst/>
          </a:prstGeom>
        </p:spPr>
      </p:pic>
      <p:sp>
        <p:nvSpPr>
          <p:cNvPr id="128" name="textbox 128"/>
          <p:cNvSpPr/>
          <p:nvPr/>
        </p:nvSpPr>
        <p:spPr>
          <a:xfrm>
            <a:off x="1528444" y="815999"/>
            <a:ext cx="6266179" cy="8147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8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56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3.1.2电影信息模</a:t>
            </a:r>
            <a:r>
              <a:rPr sz="56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块</a:t>
            </a:r>
            <a:endParaRPr lang="Microsoft YaHei" altLang="Microsoft YaHei" sz="5600" dirty="0"/>
          </a:p>
        </p:txBody>
      </p:sp>
      <p:sp>
        <p:nvSpPr>
          <p:cNvPr id="129" name="textbox 129"/>
          <p:cNvSpPr/>
          <p:nvPr/>
        </p:nvSpPr>
        <p:spPr>
          <a:xfrm>
            <a:off x="1626446" y="5474605"/>
            <a:ext cx="1082039" cy="314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01"/>
              </a:lnSpc>
              <a:tabLst/>
            </a:pPr>
            <a:endParaRPr lang="Arial" altLang="Arial" sz="100" dirty="0"/>
          </a:p>
          <a:p>
            <a:pPr marL="12700" indent="5714" algn="l" rtl="0" eaLnBrk="0">
              <a:lnSpc>
                <a:spcPct val="126000"/>
              </a:lnSpc>
              <a:tabLst/>
            </a:pP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电影列表展示：展示当前所有</a:t>
            </a: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影</a:t>
            </a: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票的商品信息，包括电</a:t>
            </a: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影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名称、价</a:t>
            </a:r>
            <a:r>
              <a:rPr sz="500" spc="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格、积分和放映时间等</a:t>
            </a: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500" dirty="0"/>
          </a:p>
        </p:txBody>
      </p:sp>
      <p:sp>
        <p:nvSpPr>
          <p:cNvPr id="130" name="textbox 130"/>
          <p:cNvSpPr/>
          <p:nvPr/>
        </p:nvSpPr>
        <p:spPr>
          <a:xfrm>
            <a:off x="3150446" y="5474605"/>
            <a:ext cx="1082039" cy="314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567"/>
              </a:lnSpc>
              <a:tabLst/>
            </a:pPr>
            <a:endParaRPr lang="Arial" altLang="Arial" sz="100" dirty="0"/>
          </a:p>
          <a:p>
            <a:pPr marL="15028" indent="-2328" algn="l" rtl="0" eaLnBrk="0">
              <a:lnSpc>
                <a:spcPct val="126000"/>
              </a:lnSpc>
              <a:tabLst/>
            </a:pP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购买电影票：会员可选</a:t>
            </a: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择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使用积分</a:t>
            </a: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或余额购买电影票，系统根据选</a:t>
            </a: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择</a:t>
            </a:r>
            <a:r>
              <a:rPr sz="500" spc="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的方式进行相应的处理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500" dirty="0"/>
          </a:p>
        </p:txBody>
      </p:sp>
      <p:sp>
        <p:nvSpPr>
          <p:cNvPr id="131" name="path"/>
          <p:cNvSpPr/>
          <p:nvPr/>
        </p:nvSpPr>
        <p:spPr>
          <a:xfrm>
            <a:off x="2952750" y="5304213"/>
            <a:ext cx="1763" cy="1278819"/>
          </a:xfrm>
          <a:custGeom>
            <a:avLst/>
            <a:gdLst/>
            <a:ahLst/>
            <a:cxnLst/>
            <a:rect l="0" t="0" r="0" b="0"/>
            <a:pathLst>
              <a:path w="2" h="2013">
                <a:moveTo>
                  <a:pt x="1" y="0"/>
                </a:moveTo>
                <a:lnTo>
                  <a:pt x="1" y="2013"/>
                </a:lnTo>
              </a:path>
            </a:pathLst>
          </a:custGeom>
          <a:noFill/>
          <a:ln w="1763" cap="flat"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FEABF6-5711-5ACF-36BF-BA2F26F0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1588" y="2072758"/>
            <a:ext cx="21071175" cy="78856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4"/>
            <a:ext cx="18288000" cy="10286975"/>
          </a:xfrm>
          <a:prstGeom prst="rect">
            <a:avLst/>
          </a:prstGeom>
        </p:spPr>
      </p:pic>
      <p:sp>
        <p:nvSpPr>
          <p:cNvPr id="133" name="textbox 133"/>
          <p:cNvSpPr/>
          <p:nvPr/>
        </p:nvSpPr>
        <p:spPr>
          <a:xfrm>
            <a:off x="1528444" y="815999"/>
            <a:ext cx="6266179" cy="809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13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56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3.1.3会员福利模</a:t>
            </a:r>
            <a:r>
              <a:rPr sz="56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块</a:t>
            </a:r>
            <a:endParaRPr lang="Microsoft YaHei" altLang="Microsoft YaHei" sz="5600" dirty="0"/>
          </a:p>
        </p:txBody>
      </p:sp>
      <p:sp>
        <p:nvSpPr>
          <p:cNvPr id="134" name="textbox 134"/>
          <p:cNvSpPr/>
          <p:nvPr/>
        </p:nvSpPr>
        <p:spPr>
          <a:xfrm>
            <a:off x="3150305" y="5474605"/>
            <a:ext cx="1108075" cy="314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01"/>
              </a:lnSpc>
              <a:tabLst/>
            </a:pPr>
            <a:endParaRPr lang="Arial" altLang="Arial" sz="100" dirty="0"/>
          </a:p>
          <a:p>
            <a:pPr marL="15169" indent="-2469" algn="l" rtl="0" eaLnBrk="0">
              <a:lnSpc>
                <a:spcPct val="126000"/>
              </a:lnSpc>
              <a:tabLst/>
            </a:pP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会员生日查询：提供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查询功能，会</a:t>
            </a: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员可查询未来7天哪些会员过生日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500" spc="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或者指定未来某一天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500" dirty="0"/>
          </a:p>
        </p:txBody>
      </p:sp>
      <p:sp>
        <p:nvSpPr>
          <p:cNvPr id="135" name="textbox 135"/>
          <p:cNvSpPr/>
          <p:nvPr/>
        </p:nvSpPr>
        <p:spPr>
          <a:xfrm>
            <a:off x="1626305" y="5474605"/>
            <a:ext cx="1082039" cy="3149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822"/>
              </a:lnSpc>
              <a:tabLst/>
            </a:pPr>
            <a:endParaRPr lang="Arial" altLang="Arial" sz="100" dirty="0"/>
          </a:p>
          <a:p>
            <a:pPr marL="13405" indent="-705" algn="l" rtl="0" eaLnBrk="0">
              <a:lnSpc>
                <a:spcPct val="126000"/>
              </a:lnSpc>
              <a:tabLst/>
            </a:pP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会员生日提醒：系统判断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当前日期</a:t>
            </a: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是否是会员生日，并在</a:t>
            </a: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员名称前</a:t>
            </a:r>
            <a:r>
              <a:rPr sz="500" spc="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显示生日祝福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500" dirty="0"/>
          </a:p>
        </p:txBody>
      </p:sp>
      <p:sp>
        <p:nvSpPr>
          <p:cNvPr id="136" name="path"/>
          <p:cNvSpPr/>
          <p:nvPr/>
        </p:nvSpPr>
        <p:spPr>
          <a:xfrm>
            <a:off x="2952750" y="5304213"/>
            <a:ext cx="1763" cy="1278819"/>
          </a:xfrm>
          <a:custGeom>
            <a:avLst/>
            <a:gdLst/>
            <a:ahLst/>
            <a:cxnLst/>
            <a:rect l="0" t="0" r="0" b="0"/>
            <a:pathLst>
              <a:path w="2" h="2013">
                <a:moveTo>
                  <a:pt x="1" y="0"/>
                </a:moveTo>
                <a:lnTo>
                  <a:pt x="1" y="2013"/>
                </a:lnTo>
              </a:path>
            </a:pathLst>
          </a:custGeom>
          <a:noFill/>
          <a:ln w="1763" cap="flat"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D7A4D3-7EED-2283-9A44-DCE44643F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502" y="2993934"/>
            <a:ext cx="18603502" cy="46205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4"/>
            <a:ext cx="18288000" cy="10286975"/>
          </a:xfrm>
          <a:prstGeom prst="rect">
            <a:avLst/>
          </a:prstGeom>
        </p:spPr>
      </p:pic>
      <p:sp>
        <p:nvSpPr>
          <p:cNvPr id="138" name="textbox 138"/>
          <p:cNvSpPr/>
          <p:nvPr/>
        </p:nvSpPr>
        <p:spPr>
          <a:xfrm>
            <a:off x="1528444" y="815999"/>
            <a:ext cx="6266179" cy="807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246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56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3.1.4数据统计模</a:t>
            </a:r>
            <a:r>
              <a:rPr sz="56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块</a:t>
            </a:r>
            <a:endParaRPr lang="Microsoft YaHei" altLang="Microsoft YaHei" sz="5600" dirty="0"/>
          </a:p>
        </p:txBody>
      </p:sp>
      <p:sp>
        <p:nvSpPr>
          <p:cNvPr id="139" name="textbox 139"/>
          <p:cNvSpPr/>
          <p:nvPr/>
        </p:nvSpPr>
        <p:spPr>
          <a:xfrm>
            <a:off x="1671355" y="6070624"/>
            <a:ext cx="2552064" cy="2089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603"/>
              </a:lnSpc>
              <a:tabLst/>
            </a:pP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管理员数据报表：管理员可查看和导出各种数据报表，包括会员数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量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、消费金额、</a:t>
            </a:r>
            <a:endParaRPr lang="Microsoft YaHei" altLang="Microsoft YaHei" sz="500" dirty="0"/>
          </a:p>
          <a:p>
            <a:pPr algn="l" rtl="0" eaLnBrk="0">
              <a:lnSpc>
                <a:spcPct val="191000"/>
              </a:lnSpc>
              <a:tabLst/>
            </a:pPr>
            <a:endParaRPr lang="Arial" altLang="Arial" sz="100" dirty="0"/>
          </a:p>
          <a:p>
            <a:pPr marL="859719" algn="l" rtl="0" eaLnBrk="0">
              <a:lnSpc>
                <a:spcPts val="606"/>
              </a:lnSpc>
              <a:spcBef>
                <a:spcPts val="1"/>
              </a:spcBef>
              <a:tabLst/>
            </a:pPr>
            <a:r>
              <a:rPr sz="500" spc="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积分兑换、优惠券使用等</a:t>
            </a: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5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D422B8-600A-D3A8-4AD1-2699C5355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03970"/>
            <a:ext cx="19370876" cy="252542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4"/>
            <a:ext cx="18288000" cy="10286975"/>
          </a:xfrm>
          <a:prstGeom prst="rect">
            <a:avLst/>
          </a:prstGeom>
        </p:spPr>
      </p:pic>
      <p:sp>
        <p:nvSpPr>
          <p:cNvPr id="141" name="textbox 141"/>
          <p:cNvSpPr/>
          <p:nvPr/>
        </p:nvSpPr>
        <p:spPr>
          <a:xfrm>
            <a:off x="1528444" y="815999"/>
            <a:ext cx="4866004" cy="8166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57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5600" spc="7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3.2非功能</a:t>
            </a:r>
            <a:r>
              <a:rPr sz="5600" spc="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</a:t>
            </a:r>
            <a:r>
              <a:rPr sz="5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求</a:t>
            </a:r>
            <a:endParaRPr lang="Microsoft YaHei" altLang="Microsoft YaHei" sz="5600" dirty="0"/>
          </a:p>
        </p:txBody>
      </p:sp>
      <p:pic>
        <p:nvPicPr>
          <p:cNvPr id="142" name="picture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809875" y="5872709"/>
            <a:ext cx="285750" cy="143591"/>
          </a:xfrm>
          <a:prstGeom prst="rect">
            <a:avLst/>
          </a:prstGeom>
        </p:spPr>
      </p:pic>
      <p:sp>
        <p:nvSpPr>
          <p:cNvPr id="143" name="textbox 143"/>
          <p:cNvSpPr/>
          <p:nvPr/>
        </p:nvSpPr>
        <p:spPr>
          <a:xfrm>
            <a:off x="3181985" y="5899702"/>
            <a:ext cx="476884" cy="102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607"/>
              </a:lnSpc>
              <a:tabLst/>
            </a:pP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3.2.2可维护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</a:t>
            </a:r>
            <a:endParaRPr lang="Microsoft YaHei" altLang="Microsoft YaHei" sz="500" dirty="0"/>
          </a:p>
        </p:txBody>
      </p:sp>
      <p:sp>
        <p:nvSpPr>
          <p:cNvPr id="144" name="textbox 144"/>
          <p:cNvSpPr/>
          <p:nvPr/>
        </p:nvSpPr>
        <p:spPr>
          <a:xfrm>
            <a:off x="2319443" y="5899702"/>
            <a:ext cx="406400" cy="1028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607"/>
              </a:lnSpc>
              <a:tabLst/>
            </a:pP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3.2.1安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全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</a:t>
            </a:r>
            <a:endParaRPr lang="Microsoft YaHei" altLang="Microsoft YaHei" sz="5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B0CCB2-91A5-E951-224E-153B6D690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6438" y="4241846"/>
            <a:ext cx="15727828" cy="352145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24"/>
            <a:ext cx="18288000" cy="10286975"/>
          </a:xfrm>
          <a:prstGeom prst="rect">
            <a:avLst/>
          </a:prstGeom>
        </p:spPr>
      </p:pic>
      <p:sp>
        <p:nvSpPr>
          <p:cNvPr id="146" name="textbox 146"/>
          <p:cNvSpPr/>
          <p:nvPr/>
        </p:nvSpPr>
        <p:spPr>
          <a:xfrm>
            <a:off x="1528444" y="815999"/>
            <a:ext cx="4123054" cy="814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spcBef>
                <a:spcPts val="1"/>
              </a:spcBef>
              <a:tabLst/>
            </a:pPr>
            <a:r>
              <a:rPr sz="5600" spc="15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3.2.1安全</a:t>
            </a:r>
            <a:r>
              <a:rPr sz="5600" spc="12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</a:t>
            </a:r>
            <a:endParaRPr lang="Microsoft YaHei" altLang="Microsoft YaHei" sz="5600" dirty="0"/>
          </a:p>
        </p:txBody>
      </p:sp>
      <p:sp>
        <p:nvSpPr>
          <p:cNvPr id="147" name="textbox 147"/>
          <p:cNvSpPr/>
          <p:nvPr/>
        </p:nvSpPr>
        <p:spPr>
          <a:xfrm>
            <a:off x="3179550" y="5402074"/>
            <a:ext cx="1056005" cy="10953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352"/>
              </a:lnSpc>
              <a:tabLst/>
            </a:pPr>
            <a:endParaRPr lang="Arial" altLang="Arial" sz="100" dirty="0"/>
          </a:p>
          <a:p>
            <a:pPr marL="13800" indent="-1100" algn="l" rtl="0" eaLnBrk="0">
              <a:lnSpc>
                <a:spcPct val="123000"/>
              </a:lnSpc>
              <a:tabLst/>
            </a:pP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保护会员信息安全：确保会员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个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</a:t>
            </a: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信息不泄露，采取加密传输和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访问</a:t>
            </a: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控制措施</a:t>
            </a: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500" dirty="0"/>
          </a:p>
          <a:p>
            <a:pPr marL="13319" indent="-619" algn="l" rtl="0" eaLnBrk="0">
              <a:lnSpc>
                <a:spcPct val="136000"/>
              </a:lnSpc>
              <a:spcBef>
                <a:spcPts val="665"/>
              </a:spcBef>
              <a:tabLst/>
            </a:pP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保障系统数据安全：采用数据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备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份</a:t>
            </a: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和容灾机制，防止数据丢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失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或损</a:t>
            </a: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坏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5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500" dirty="0"/>
          </a:p>
          <a:p>
            <a:pPr marL="13938" indent="-825" algn="l" rtl="0" eaLnBrk="0">
              <a:lnSpc>
                <a:spcPct val="135000"/>
              </a:lnSpc>
              <a:spcBef>
                <a:spcPts val="1"/>
              </a:spcBef>
              <a:tabLst/>
            </a:pP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确保系统的稳定性和可靠性：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处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</a:t>
            </a: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异常情况，确保系统正常运行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和用</a:t>
            </a: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户数据不丢</a:t>
            </a: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失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500" dirty="0"/>
          </a:p>
        </p:txBody>
      </p:sp>
      <p:pic>
        <p:nvPicPr>
          <p:cNvPr id="148" name="picture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24000" y="5436505"/>
            <a:ext cx="1242659" cy="316711"/>
          </a:xfrm>
          <a:prstGeom prst="rect">
            <a:avLst/>
          </a:prstGeom>
        </p:spPr>
      </p:pic>
      <p:pic>
        <p:nvPicPr>
          <p:cNvPr id="149" name="picture 1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690131" y="5809331"/>
            <a:ext cx="911874" cy="285325"/>
          </a:xfrm>
          <a:prstGeom prst="rect">
            <a:avLst/>
          </a:prstGeom>
        </p:spPr>
      </p:pic>
      <p:pic>
        <p:nvPicPr>
          <p:cNvPr id="150" name="picture 1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842233" y="6146964"/>
            <a:ext cx="608409" cy="284374"/>
          </a:xfrm>
          <a:prstGeom prst="rect">
            <a:avLst/>
          </a:prstGeom>
        </p:spPr>
      </p:pic>
      <p:sp>
        <p:nvSpPr>
          <p:cNvPr id="151" name="rect"/>
          <p:cNvSpPr/>
          <p:nvPr/>
        </p:nvSpPr>
        <p:spPr>
          <a:xfrm>
            <a:off x="2507368" y="6318111"/>
            <a:ext cx="584986" cy="39482"/>
          </a:xfrm>
          <a:prstGeom prst="rect">
            <a:avLst/>
          </a:prstGeom>
          <a:solidFill>
            <a:srgbClr val="EBECFF">
              <a:alpha val="100000"/>
            </a:srgbClr>
          </a:solidFill>
          <a:ln cap="flat"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52" name="picture 1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724326" y="5923000"/>
            <a:ext cx="368028" cy="39482"/>
          </a:xfrm>
          <a:prstGeom prst="rect">
            <a:avLst/>
          </a:prstGeom>
        </p:spPr>
      </p:pic>
      <p:pic>
        <p:nvPicPr>
          <p:cNvPr id="153" name="picture 1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860145" y="5527888"/>
            <a:ext cx="232208" cy="3948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CFF76E-5AA6-5E8D-CB73-BF717988E0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289" y="2199677"/>
            <a:ext cx="17129422" cy="778995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0" y="24"/>
            <a:ext cx="18288000" cy="10286975"/>
          </a:xfrm>
          <a:prstGeom prst="rect">
            <a:avLst/>
          </a:prstGeom>
        </p:spPr>
      </p:pic>
      <p:sp>
        <p:nvSpPr>
          <p:cNvPr id="155" name="textbox 155"/>
          <p:cNvSpPr/>
          <p:nvPr/>
        </p:nvSpPr>
        <p:spPr>
          <a:xfrm>
            <a:off x="1528444" y="815999"/>
            <a:ext cx="4837429" cy="814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3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spcBef>
                <a:spcPts val="1"/>
              </a:spcBef>
              <a:tabLst/>
            </a:pPr>
            <a:r>
              <a:rPr sz="5600" spc="13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3.2.2可维护</a:t>
            </a:r>
            <a:r>
              <a:rPr sz="5600" spc="1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性</a:t>
            </a:r>
            <a:endParaRPr lang="Microsoft YaHei" altLang="Microsoft YaHei" sz="5600" dirty="0"/>
          </a:p>
        </p:txBody>
      </p:sp>
      <p:sp>
        <p:nvSpPr>
          <p:cNvPr id="156" name="textbox 156"/>
          <p:cNvSpPr/>
          <p:nvPr/>
        </p:nvSpPr>
        <p:spPr>
          <a:xfrm>
            <a:off x="1626305" y="5474605"/>
            <a:ext cx="1082039" cy="3149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229"/>
              </a:lnSpc>
              <a:tabLst/>
            </a:pPr>
            <a:endParaRPr lang="Arial" altLang="Arial" sz="100" dirty="0"/>
          </a:p>
          <a:p>
            <a:pPr marL="13546" indent="-846" algn="l" rtl="0" eaLnBrk="0">
              <a:lnSpc>
                <a:spcPct val="126000"/>
              </a:lnSpc>
              <a:tabLst/>
            </a:pP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会员信息维护：提供管理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界面和功</a:t>
            </a: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能，方便管理员对会员</a:t>
            </a: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息进行维</a:t>
            </a: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护</a:t>
            </a:r>
            <a:r>
              <a:rPr sz="500" spc="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500" dirty="0"/>
          </a:p>
        </p:txBody>
      </p:sp>
      <p:sp>
        <p:nvSpPr>
          <p:cNvPr id="157" name="textbox 157"/>
          <p:cNvSpPr/>
          <p:nvPr/>
        </p:nvSpPr>
        <p:spPr>
          <a:xfrm>
            <a:off x="3151222" y="5474605"/>
            <a:ext cx="1080769" cy="3143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601"/>
              </a:lnSpc>
              <a:tabLst/>
            </a:pPr>
            <a:endParaRPr lang="Arial" altLang="Arial" sz="100" dirty="0"/>
          </a:p>
          <a:p>
            <a:pPr marL="12700" indent="4938" algn="l" rtl="0" eaLnBrk="0">
              <a:lnSpc>
                <a:spcPct val="126000"/>
              </a:lnSpc>
              <a:tabLst/>
            </a:pP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电影信息更新和删除：提供管</a:t>
            </a: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理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界</a:t>
            </a:r>
            <a:r>
              <a:rPr sz="5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面和功能，方便管理员</a:t>
            </a:r>
            <a:r>
              <a:rPr sz="500" spc="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对</a:t>
            </a:r>
            <a:r>
              <a:rPr sz="5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电影信息</a:t>
            </a:r>
            <a:r>
              <a:rPr sz="500" spc="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进行更新和删除操作</a:t>
            </a:r>
            <a:r>
              <a:rPr sz="500" spc="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500" dirty="0"/>
          </a:p>
        </p:txBody>
      </p:sp>
      <p:sp>
        <p:nvSpPr>
          <p:cNvPr id="158" name="path"/>
          <p:cNvSpPr/>
          <p:nvPr/>
        </p:nvSpPr>
        <p:spPr>
          <a:xfrm>
            <a:off x="2952750" y="5304213"/>
            <a:ext cx="1763" cy="1278819"/>
          </a:xfrm>
          <a:custGeom>
            <a:avLst/>
            <a:gdLst/>
            <a:ahLst/>
            <a:cxnLst/>
            <a:rect l="0" t="0" r="0" b="0"/>
            <a:pathLst>
              <a:path w="2" h="2013">
                <a:moveTo>
                  <a:pt x="1" y="0"/>
                </a:moveTo>
                <a:lnTo>
                  <a:pt x="1" y="2013"/>
                </a:lnTo>
              </a:path>
            </a:pathLst>
          </a:custGeom>
          <a:noFill/>
          <a:ln w="1763" cap="flat">
            <a:miter lim="40000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7929F4-9F87-5474-C61E-440D62C54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1913" y="3798138"/>
            <a:ext cx="20211824" cy="429096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233" name="textbox 233"/>
          <p:cNvSpPr/>
          <p:nvPr/>
        </p:nvSpPr>
        <p:spPr>
          <a:xfrm>
            <a:off x="4606925" y="3212465"/>
            <a:ext cx="9116694" cy="36144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2882772" algn="l" rtl="0" eaLnBrk="0">
              <a:lnSpc>
                <a:spcPts val="7439"/>
              </a:lnSpc>
              <a:tabLst/>
            </a:pPr>
            <a:r>
              <a:rPr sz="6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THEEND</a:t>
            </a:r>
            <a:endParaRPr lang="Microsoft YaHei" altLang="Microsoft YaHei" sz="6000" dirty="0"/>
          </a:p>
          <a:p>
            <a:pPr marL="12700" algn="l" rtl="0" eaLnBrk="0">
              <a:lnSpc>
                <a:spcPct val="93000"/>
              </a:lnSpc>
              <a:spcBef>
                <a:spcPts val="4078"/>
              </a:spcBef>
              <a:tabLst/>
            </a:pPr>
            <a:r>
              <a:rPr sz="15000" spc="17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THANK</a:t>
            </a:r>
            <a:r>
              <a:rPr sz="15000" spc="178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S</a:t>
            </a:r>
            <a:endParaRPr lang="Arial" altLang="Arial" sz="15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1"/>
            <a:ext cx="18288000" cy="10286998"/>
          </a:xfrm>
          <a:prstGeom prst="rect">
            <a:avLst/>
          </a:prstGeom>
        </p:spPr>
      </p:pic>
      <p:sp>
        <p:nvSpPr>
          <p:cNvPr id="7" name="textbox 7"/>
          <p:cNvSpPr/>
          <p:nvPr/>
        </p:nvSpPr>
        <p:spPr>
          <a:xfrm>
            <a:off x="1421764" y="4139248"/>
            <a:ext cx="3561715" cy="32226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37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22500" spc="14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0</a:t>
            </a:r>
            <a:r>
              <a:rPr sz="22500" spc="140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endParaRPr lang="Arial" altLang="Arial" sz="22500" dirty="0"/>
          </a:p>
        </p:txBody>
      </p:sp>
      <p:sp>
        <p:nvSpPr>
          <p:cNvPr id="8" name="textbox 8"/>
          <p:cNvSpPr/>
          <p:nvPr/>
        </p:nvSpPr>
        <p:spPr>
          <a:xfrm>
            <a:off x="8906129" y="5020311"/>
            <a:ext cx="5861050" cy="1282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292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9000" spc="-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1.业务</a:t>
            </a:r>
            <a:r>
              <a:rPr sz="90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需</a:t>
            </a:r>
            <a:r>
              <a:rPr sz="9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求</a:t>
            </a:r>
            <a:endParaRPr lang="Microsoft YaHei" altLang="Microsoft YaHei" sz="9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textbox 10"/>
          <p:cNvSpPr/>
          <p:nvPr/>
        </p:nvSpPr>
        <p:spPr>
          <a:xfrm>
            <a:off x="1567021" y="815975"/>
            <a:ext cx="3675379" cy="810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25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5600" spc="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1.业</a:t>
            </a:r>
            <a:r>
              <a:rPr sz="5600" spc="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务需求</a:t>
            </a:r>
            <a:endParaRPr lang="Microsoft YaHei" altLang="Microsoft YaHei" sz="5600" dirty="0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513991" y="3122299"/>
            <a:ext cx="3461408" cy="4663007"/>
          </a:xfrm>
          <a:prstGeom prst="rect">
            <a:avLst/>
          </a:prstGeom>
        </p:spPr>
      </p:pic>
      <p:graphicFrame>
        <p:nvGraphicFramePr>
          <p:cNvPr id="13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57784"/>
              </p:ext>
            </p:extLst>
          </p:nvPr>
        </p:nvGraphicFramePr>
        <p:xfrm>
          <a:off x="5863583" y="6406643"/>
          <a:ext cx="3085436" cy="1378663"/>
        </p:xfrm>
        <a:graphic>
          <a:graphicData uri="http://schemas.openxmlformats.org/drawingml/2006/table">
            <a:tbl>
              <a:tblPr/>
              <a:tblGrid>
                <a:gridCol w="3085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1477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EBE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EBE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498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EBE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2AE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88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B2AE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6D61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605F030-AFE9-4015-3C48-8AD6644DEC73}"/>
              </a:ext>
            </a:extLst>
          </p:cNvPr>
          <p:cNvSpPr txBox="1"/>
          <p:nvPr/>
        </p:nvSpPr>
        <p:spPr>
          <a:xfrm>
            <a:off x="9144000" y="1810602"/>
            <a:ext cx="9144000" cy="734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l" rtl="0" eaLnBrk="0">
              <a:lnSpc>
                <a:spcPct val="300000"/>
              </a:lnSpc>
              <a:tabLst/>
            </a:pPr>
            <a:r>
              <a:rPr lang="en-US" altLang="zh-CN" sz="4000" spc="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1.1</a:t>
            </a:r>
            <a:r>
              <a:rPr lang="zh-CN" altLang="en-US" sz="4000" spc="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会员信息模块</a:t>
            </a:r>
            <a:endParaRPr lang="zh-CN" altLang="en-US" sz="4000" dirty="0"/>
          </a:p>
          <a:p>
            <a:pPr marL="12700" algn="l" rtl="0" eaLnBrk="0">
              <a:lnSpc>
                <a:spcPct val="300000"/>
              </a:lnSpc>
              <a:spcBef>
                <a:spcPts val="802"/>
              </a:spcBef>
              <a:tabLst/>
            </a:pPr>
            <a:r>
              <a:rPr lang="en-US" altLang="zh-CN" sz="4000" spc="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1.2</a:t>
            </a:r>
            <a:r>
              <a:rPr lang="zh-CN" altLang="en-US" sz="4000" spc="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会员卡信息模块</a:t>
            </a:r>
            <a:endParaRPr lang="zh-CN" altLang="en-US" sz="4000" dirty="0"/>
          </a:p>
          <a:p>
            <a:pPr marL="12700" algn="l" rtl="0" eaLnBrk="0">
              <a:lnSpc>
                <a:spcPct val="300000"/>
              </a:lnSpc>
              <a:spcBef>
                <a:spcPts val="802"/>
              </a:spcBef>
              <a:tabLst/>
            </a:pPr>
            <a:r>
              <a:rPr lang="en-US" altLang="zh-CN" sz="4000" spc="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1.3</a:t>
            </a:r>
            <a:r>
              <a:rPr lang="zh-CN" altLang="en-US" sz="4000" spc="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电影信息模块</a:t>
            </a:r>
            <a:endParaRPr lang="zh-CN" altLang="en-US" sz="4000" dirty="0"/>
          </a:p>
          <a:p>
            <a:pPr marL="12700" algn="l" rtl="0" eaLnBrk="0">
              <a:lnSpc>
                <a:spcPct val="300000"/>
              </a:lnSpc>
              <a:spcBef>
                <a:spcPts val="5"/>
              </a:spcBef>
              <a:tabLst/>
            </a:pPr>
            <a:r>
              <a:rPr lang="en-US" altLang="zh-CN" sz="4000" spc="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1.4</a:t>
            </a:r>
            <a:r>
              <a:rPr lang="zh-CN" altLang="en-US" sz="4000" spc="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会员福利</a:t>
            </a:r>
            <a:r>
              <a:rPr lang="zh-CN" altLang="en-US" sz="4000" spc="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</a:t>
            </a:r>
            <a:r>
              <a:rPr lang="zh-CN" altLang="en-US" sz="4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块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18" name="textbox 18"/>
          <p:cNvSpPr/>
          <p:nvPr/>
        </p:nvSpPr>
        <p:spPr>
          <a:xfrm>
            <a:off x="442914" y="884555"/>
            <a:ext cx="15870934" cy="673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4500" spc="-210" dirty="0" err="1">
                <a:solidFill>
                  <a:srgbClr val="FFFF00"/>
                </a:solidFill>
                <a:latin typeface="Microsoft YaHei"/>
                <a:ea typeface="Microsoft YaHei"/>
                <a:cs typeface="Microsoft YaHei"/>
              </a:rPr>
              <a:t>会员信息模块</a:t>
            </a:r>
            <a:r>
              <a:rPr lang="zh-CN" altLang="en-US" sz="4500" spc="-210" dirty="0">
                <a:solidFill>
                  <a:srgbClr val="FFFF00"/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4500" spc="-210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用于会员信息的管理和操作，包括以下功</a:t>
            </a:r>
            <a:r>
              <a:rPr sz="4500" spc="-190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能</a:t>
            </a:r>
            <a:endParaRPr lang="Microsoft YaHei" altLang="Microsoft YaHei" sz="4500" dirty="0"/>
          </a:p>
        </p:txBody>
      </p:sp>
      <p:sp>
        <p:nvSpPr>
          <p:cNvPr id="21" name="textbox 21"/>
          <p:cNvSpPr/>
          <p:nvPr/>
        </p:nvSpPr>
        <p:spPr>
          <a:xfrm>
            <a:off x="2591942" y="6015248"/>
            <a:ext cx="723265" cy="2851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101"/>
              </a:lnSpc>
              <a:tabLst/>
            </a:pPr>
            <a:endParaRPr lang="Microsoft YaHei" altLang="Microsoft YaHei" sz="400" dirty="0"/>
          </a:p>
        </p:txBody>
      </p:sp>
      <p:sp>
        <p:nvSpPr>
          <p:cNvPr id="24" name="textbox 24"/>
          <p:cNvSpPr/>
          <p:nvPr/>
        </p:nvSpPr>
        <p:spPr>
          <a:xfrm>
            <a:off x="1635421" y="2639469"/>
            <a:ext cx="2869852" cy="2689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739"/>
              </a:lnSpc>
              <a:tabLst/>
            </a:pPr>
            <a:endParaRPr lang="Microsoft YaHei" altLang="Microsoft YaHei" sz="2400" dirty="0"/>
          </a:p>
        </p:txBody>
      </p:sp>
      <p:sp>
        <p:nvSpPr>
          <p:cNvPr id="25" name="textbox 25"/>
          <p:cNvSpPr/>
          <p:nvPr/>
        </p:nvSpPr>
        <p:spPr>
          <a:xfrm>
            <a:off x="1921869" y="5528415"/>
            <a:ext cx="86360" cy="88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500"/>
              </a:lnSpc>
              <a:tabLst/>
            </a:pPr>
            <a:r>
              <a:rPr sz="400" spc="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息</a:t>
            </a:r>
            <a:endParaRPr lang="Microsoft YaHei" altLang="Microsoft YaHei" sz="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D7A261-C304-D5D8-CDDC-5AAC4A176870}"/>
              </a:ext>
            </a:extLst>
          </p:cNvPr>
          <p:cNvSpPr txBox="1"/>
          <p:nvPr/>
        </p:nvSpPr>
        <p:spPr>
          <a:xfrm>
            <a:off x="1640538" y="2557464"/>
            <a:ext cx="33493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895" indent="-36195" algn="l" rtl="0" eaLnBrk="0">
              <a:tabLst/>
            </a:pPr>
            <a:r>
              <a:rPr lang="zh-CN" altLang="en-US" sz="3600" spc="-100" dirty="0">
                <a:solidFill>
                  <a:srgbClr val="00B0F0"/>
                </a:solidFill>
                <a:latin typeface="Microsoft YaHei"/>
                <a:ea typeface="Microsoft YaHei"/>
              </a:rPr>
              <a:t>会员列表</a:t>
            </a:r>
            <a:r>
              <a:rPr lang="zh-CN" altLang="en-US" sz="36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：显示当前系统中所有已注册的会员信。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BC8394-475B-3DE5-401C-6A7FE558C06D}"/>
              </a:ext>
            </a:extLst>
          </p:cNvPr>
          <p:cNvSpPr txBox="1"/>
          <p:nvPr/>
        </p:nvSpPr>
        <p:spPr>
          <a:xfrm>
            <a:off x="6963255" y="2454192"/>
            <a:ext cx="3827709" cy="2812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895" indent="-36195" eaLnBrk="0">
              <a:lnSpc>
                <a:spcPct val="142000"/>
              </a:lnSpc>
            </a:pPr>
            <a:r>
              <a:rPr lang="zh-CN" altLang="en-US" sz="3200" spc="-100" dirty="0">
                <a:solidFill>
                  <a:srgbClr val="00B0F0"/>
                </a:solidFill>
                <a:latin typeface="Microsoft YaHei"/>
                <a:ea typeface="Microsoft YaHei"/>
              </a:rPr>
              <a:t>查询</a:t>
            </a:r>
            <a:r>
              <a:rPr lang="zh-CN" altLang="en-US" sz="32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：在会员列表上方的文本框中输入会员姓名、性别或</a:t>
            </a:r>
            <a:r>
              <a:rPr lang="en-US" altLang="zh-CN" sz="32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ID</a:t>
            </a:r>
            <a:r>
              <a:rPr lang="zh-CN" altLang="en-US" sz="32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号进行查询。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9A7C96-AB45-26E7-B5DB-EDE5D5CB4860}"/>
              </a:ext>
            </a:extLst>
          </p:cNvPr>
          <p:cNvSpPr txBox="1"/>
          <p:nvPr/>
        </p:nvSpPr>
        <p:spPr>
          <a:xfrm>
            <a:off x="11669725" y="2752709"/>
            <a:ext cx="4486701" cy="2113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895" indent="-36195" eaLnBrk="0">
              <a:lnSpc>
                <a:spcPct val="142000"/>
              </a:lnSpc>
              <a:tabLst/>
            </a:pPr>
            <a:r>
              <a:rPr lang="zh-CN" altLang="en-US" sz="3200" spc="-100" dirty="0">
                <a:solidFill>
                  <a:srgbClr val="00B0F0"/>
                </a:solidFill>
                <a:latin typeface="Microsoft YaHei"/>
                <a:ea typeface="Microsoft YaHei"/>
              </a:rPr>
              <a:t>登录</a:t>
            </a:r>
            <a:r>
              <a:rPr lang="zh-CN" altLang="en-US" sz="32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：点击按钮进入会员卡界面，显示会员持有的会员卡列表。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11EC87-7CD5-FA10-C030-C3F05D43CEAA}"/>
              </a:ext>
            </a:extLst>
          </p:cNvPr>
          <p:cNvSpPr txBox="1"/>
          <p:nvPr/>
        </p:nvSpPr>
        <p:spPr>
          <a:xfrm>
            <a:off x="6963255" y="5528415"/>
            <a:ext cx="3899647" cy="3511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895" indent="-36195" eaLnBrk="0">
              <a:lnSpc>
                <a:spcPct val="142000"/>
              </a:lnSpc>
            </a:pPr>
            <a:r>
              <a:rPr lang="zh-CN" altLang="en-US" sz="3200" spc="-100" dirty="0">
                <a:solidFill>
                  <a:srgbClr val="00B0F0"/>
                </a:solidFill>
                <a:latin typeface="Microsoft YaHei"/>
                <a:ea typeface="Microsoft YaHei"/>
              </a:rPr>
              <a:t>注册</a:t>
            </a:r>
            <a:r>
              <a:rPr lang="zh-CN" altLang="en-US" sz="32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：点击注册按钮进入注册页面，填写表单后判断是否曾经注册过，并将信息写入数据库。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2E99E45-8343-08AD-D921-4CB9A5069DF4}"/>
              </a:ext>
            </a:extLst>
          </p:cNvPr>
          <p:cNvSpPr txBox="1"/>
          <p:nvPr/>
        </p:nvSpPr>
        <p:spPr>
          <a:xfrm>
            <a:off x="1635421" y="5385656"/>
            <a:ext cx="4859508" cy="295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895" indent="-36195" eaLnBrk="0">
              <a:lnSpc>
                <a:spcPct val="150000"/>
              </a:lnSpc>
            </a:pPr>
            <a:r>
              <a:rPr lang="zh-CN" altLang="en-US" sz="3200" spc="-100" dirty="0">
                <a:solidFill>
                  <a:srgbClr val="00B0F0"/>
                </a:solidFill>
                <a:latin typeface="Microsoft YaHei"/>
                <a:ea typeface="Microsoft YaHei"/>
              </a:rPr>
              <a:t>删除</a:t>
            </a:r>
            <a:r>
              <a:rPr lang="zh-CN" altLang="en-US" sz="32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：在会员列表中点击</a:t>
            </a:r>
          </a:p>
          <a:p>
            <a:pPr marL="48895" indent="-36195" eaLnBrk="0">
              <a:lnSpc>
                <a:spcPct val="150000"/>
              </a:lnSpc>
            </a:pPr>
            <a:r>
              <a:rPr lang="zh-CN" altLang="en-US" sz="32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某个会员项的删除按钮，</a:t>
            </a:r>
          </a:p>
          <a:p>
            <a:pPr marL="48895" indent="-36195" eaLnBrk="0">
              <a:lnSpc>
                <a:spcPct val="150000"/>
              </a:lnSpc>
            </a:pPr>
            <a:r>
              <a:rPr lang="zh-CN" altLang="en-US" sz="32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在确认对话框中确认后，</a:t>
            </a:r>
          </a:p>
          <a:p>
            <a:pPr marL="48895" indent="-36195" eaLnBrk="0">
              <a:lnSpc>
                <a:spcPct val="150000"/>
              </a:lnSpc>
            </a:pPr>
            <a:r>
              <a:rPr lang="zh-CN" altLang="en-US" sz="32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从数据库中删除数据。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DAD5CD-A91F-DE6C-C5F2-D42D1E1F843E}"/>
              </a:ext>
            </a:extLst>
          </p:cNvPr>
          <p:cNvSpPr txBox="1"/>
          <p:nvPr/>
        </p:nvSpPr>
        <p:spPr>
          <a:xfrm>
            <a:off x="11600276" y="5572865"/>
            <a:ext cx="4486700" cy="3381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895" indent="-36195" eaLnBrk="0">
              <a:lnSpc>
                <a:spcPct val="142000"/>
              </a:lnSpc>
            </a:pPr>
            <a:r>
              <a:rPr lang="zh-CN" altLang="en-US" sz="3200" spc="-100" dirty="0">
                <a:solidFill>
                  <a:srgbClr val="00B0F0"/>
                </a:solidFill>
                <a:latin typeface="Microsoft YaHei"/>
                <a:ea typeface="Microsoft YaHei"/>
              </a:rPr>
              <a:t>修改</a:t>
            </a:r>
            <a:r>
              <a:rPr lang="zh-CN" altLang="en-US" sz="3200" spc="-10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</a:rPr>
              <a:t>：在会员列表中点击某个会员项的修改按钮，弹出模态窗口进行修改。</a:t>
            </a:r>
          </a:p>
          <a:p>
            <a:endParaRPr lang="zh-CN" alt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30" name="textbox 30"/>
          <p:cNvSpPr/>
          <p:nvPr/>
        </p:nvSpPr>
        <p:spPr>
          <a:xfrm>
            <a:off x="838201" y="2037716"/>
            <a:ext cx="16885920" cy="82492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996"/>
              </a:lnSpc>
              <a:tabLst/>
            </a:pPr>
            <a:endParaRPr lang="Arial" altLang="Arial" sz="100" dirty="0"/>
          </a:p>
          <a:p>
            <a:pPr marL="15271" algn="l" rtl="0" eaLnBrk="0">
              <a:lnSpc>
                <a:spcPct val="93000"/>
              </a:lnSpc>
              <a:tabLst/>
            </a:pPr>
            <a:r>
              <a:rPr sz="2000" spc="-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会员卡列表：显示当前</a:t>
            </a:r>
            <a:r>
              <a:rPr sz="2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用户持有的所有会员卡信息及状态。</a:t>
            </a:r>
            <a:endParaRPr lang="Microsoft YaHei" altLang="Microsoft YaHei" sz="2000" dirty="0"/>
          </a:p>
          <a:p>
            <a:pPr marL="15271" algn="l" rtl="0" eaLnBrk="0">
              <a:lnSpc>
                <a:spcPct val="93000"/>
              </a:lnSpc>
              <a:spcBef>
                <a:spcPts val="665"/>
              </a:spcBef>
              <a:tabLst/>
            </a:pPr>
            <a:endParaRPr lang="en-US" sz="2000" spc="-3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15271" algn="l" rtl="0" eaLnBrk="0">
              <a:lnSpc>
                <a:spcPct val="93000"/>
              </a:lnSpc>
              <a:spcBef>
                <a:spcPts val="665"/>
              </a:spcBef>
              <a:tabLst/>
            </a:pPr>
            <a:r>
              <a:rPr sz="2000" spc="-3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会员卡查询：根据I</a:t>
            </a:r>
            <a:r>
              <a:rPr sz="20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D</a:t>
            </a:r>
            <a:r>
              <a:rPr sz="2000" spc="-3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号查询需要操作的会员卡</a:t>
            </a:r>
            <a:r>
              <a:rPr sz="2000" spc="-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2000" dirty="0"/>
          </a:p>
          <a:p>
            <a:pPr marL="17557" algn="l" rtl="0" eaLnBrk="0">
              <a:lnSpc>
                <a:spcPct val="93000"/>
              </a:lnSpc>
              <a:spcBef>
                <a:spcPts val="665"/>
              </a:spcBef>
              <a:tabLst/>
            </a:pPr>
            <a:endParaRPr lang="en-US" sz="2000" spc="-5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17557" algn="l" rtl="0" eaLnBrk="0">
              <a:lnSpc>
                <a:spcPct val="93000"/>
              </a:lnSpc>
              <a:spcBef>
                <a:spcPts val="665"/>
              </a:spcBef>
              <a:tabLst/>
            </a:pPr>
            <a:r>
              <a:rPr sz="2000" spc="-5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注册：用户可以点击注册按钮，每个用户可以注册</a:t>
            </a:r>
            <a:r>
              <a:rPr sz="2000" spc="-4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多</a:t>
            </a:r>
            <a:r>
              <a:rPr sz="20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个会员卡</a:t>
            </a:r>
            <a:r>
              <a:rPr sz="2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sz="2000" dirty="0"/>
          </a:p>
          <a:p>
            <a:pPr marL="17557" algn="l" rtl="0" eaLnBrk="0">
              <a:lnSpc>
                <a:spcPct val="93000"/>
              </a:lnSpc>
              <a:spcBef>
                <a:spcPts val="665"/>
              </a:spcBef>
              <a:tabLst/>
            </a:pPr>
            <a:endParaRPr lang="en-US" sz="2000" spc="-7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6701" indent="-8000" algn="l" rtl="0" eaLnBrk="0">
              <a:lnSpc>
                <a:spcPct val="130000"/>
              </a:lnSpc>
              <a:spcBef>
                <a:spcPts val="1005"/>
              </a:spcBef>
              <a:tabLst/>
            </a:pPr>
            <a:r>
              <a:rPr sz="2000" spc="-7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充值：在会员卡界面中，通过充值入口对会员卡余额进行充值，输入金额后提交表单，在服务端修改数据库，</a:t>
            </a:r>
            <a:r>
              <a:rPr sz="20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同时记</a:t>
            </a:r>
            <a:r>
              <a:rPr sz="2000" spc="4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录消费记录到交易数</a:t>
            </a:r>
            <a:r>
              <a:rPr sz="2000" spc="3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据</a:t>
            </a:r>
            <a:r>
              <a:rPr sz="20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库</a:t>
            </a:r>
            <a:r>
              <a:rPr sz="2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sz="2000" dirty="0"/>
          </a:p>
          <a:p>
            <a:pPr marL="26701" indent="-8000" algn="l" rtl="0" eaLnBrk="0">
              <a:lnSpc>
                <a:spcPct val="130000"/>
              </a:lnSpc>
              <a:spcBef>
                <a:spcPts val="1005"/>
              </a:spcBef>
              <a:tabLst/>
            </a:pPr>
            <a:endParaRPr lang="en-US" altLang="zh-CN" sz="2000" spc="-5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6701" indent="-8000" algn="l" rtl="0" eaLnBrk="0">
              <a:lnSpc>
                <a:spcPct val="130000"/>
              </a:lnSpc>
              <a:spcBef>
                <a:spcPts val="1005"/>
              </a:spcBef>
              <a:tabLst/>
            </a:pPr>
            <a:r>
              <a:rPr lang="zh-CN" altLang="en-US" sz="2000" spc="-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消</a:t>
            </a:r>
            <a:r>
              <a:rPr sz="2000" spc="-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费：在会员卡界面中，通过充值后的余额购买电影票，选择人民币作为购买方式，在服务端从数据库中</a:t>
            </a:r>
            <a:r>
              <a:rPr sz="2000" spc="-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扣</a:t>
            </a:r>
            <a:r>
              <a:rPr sz="2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除相应金</a:t>
            </a:r>
            <a:r>
              <a:rPr sz="20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额，同时记录消费记录到交易</a:t>
            </a:r>
            <a:r>
              <a:rPr sz="2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</a:t>
            </a:r>
            <a:endParaRPr lang="en-US" sz="2000" spc="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6701" indent="-8000" algn="l" rtl="0" eaLnBrk="0">
              <a:lnSpc>
                <a:spcPct val="130000"/>
              </a:lnSpc>
              <a:spcBef>
                <a:spcPts val="1005"/>
              </a:spcBef>
              <a:tabLst/>
            </a:pPr>
            <a:endParaRPr lang="en-US" sz="2000" spc="-5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15557" algn="l" rtl="0" eaLnBrk="0">
              <a:lnSpc>
                <a:spcPct val="93000"/>
              </a:lnSpc>
              <a:spcBef>
                <a:spcPts val="665"/>
              </a:spcBef>
              <a:tabLst/>
            </a:pPr>
            <a:r>
              <a:rPr sz="2000" spc="-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挂失：在会员卡界面中，可以通过挂失入口冻结会员卡，在服务端将数据库中的冻</a:t>
            </a:r>
            <a:r>
              <a:rPr sz="2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结字段设为1。</a:t>
            </a:r>
            <a:endParaRPr lang="Microsoft YaHei" altLang="Microsoft YaHei" sz="2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marL="12985" algn="l" rtl="0" eaLnBrk="0">
              <a:lnSpc>
                <a:spcPct val="93000"/>
              </a:lnSpc>
              <a:spcBef>
                <a:spcPts val="672"/>
              </a:spcBef>
              <a:tabLst/>
            </a:pPr>
            <a:endParaRPr lang="en-US" sz="2000" spc="-7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12985" algn="l" rtl="0" eaLnBrk="0">
              <a:lnSpc>
                <a:spcPct val="93000"/>
              </a:lnSpc>
              <a:spcBef>
                <a:spcPts val="672"/>
              </a:spcBef>
              <a:tabLst/>
            </a:pPr>
            <a:r>
              <a:rPr sz="2000" spc="-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解挂：在会员卡界面中，如果会员卡处于挂失状态，则显示解挂入口，用户点击后将冻</a:t>
            </a:r>
            <a:r>
              <a:rPr sz="2000" spc="-6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结</a:t>
            </a:r>
            <a:r>
              <a:rPr sz="2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字段设为0。</a:t>
            </a:r>
            <a:endParaRPr lang="en-US" sz="2000" dirty="0"/>
          </a:p>
          <a:p>
            <a:pPr marL="12985" algn="l" rtl="0" eaLnBrk="0">
              <a:lnSpc>
                <a:spcPct val="93000"/>
              </a:lnSpc>
              <a:spcBef>
                <a:spcPts val="672"/>
              </a:spcBef>
              <a:tabLst/>
            </a:pPr>
            <a:endParaRPr lang="en-US" sz="2000" spc="-7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32416" indent="-19716" algn="l" rtl="0" eaLnBrk="0">
              <a:lnSpc>
                <a:spcPct val="130000"/>
              </a:lnSpc>
              <a:spcBef>
                <a:spcPts val="1005"/>
              </a:spcBef>
              <a:tabLst/>
            </a:pPr>
            <a:r>
              <a:rPr sz="2000" spc="-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补卡：在会员卡界面中，如果会员卡处于挂失状态，则显示补卡入口，重新注册会员卡，服务端查询与会员</a:t>
            </a:r>
            <a:r>
              <a:rPr sz="2000" spc="-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信</a:t>
            </a:r>
            <a:r>
              <a:rPr sz="2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息对应</a:t>
            </a:r>
            <a:r>
              <a:rPr sz="20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的会员卡数据，并导入到新会员卡</a:t>
            </a:r>
            <a:r>
              <a:rPr sz="2000" spc="-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中</a:t>
            </a:r>
            <a:r>
              <a:rPr sz="2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Arial" altLang="Arial" sz="1000" dirty="0"/>
          </a:p>
          <a:p>
            <a:pPr marL="13557" algn="l" rtl="0" eaLnBrk="0">
              <a:lnSpc>
                <a:spcPct val="93000"/>
              </a:lnSpc>
              <a:spcBef>
                <a:spcPts val="662"/>
              </a:spcBef>
              <a:tabLst/>
            </a:pPr>
            <a:endParaRPr lang="en-US" sz="2000" spc="-4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13557" algn="l" rtl="0" eaLnBrk="0">
              <a:lnSpc>
                <a:spcPct val="93000"/>
              </a:lnSpc>
              <a:spcBef>
                <a:spcPts val="662"/>
              </a:spcBef>
              <a:tabLst/>
            </a:pPr>
            <a:r>
              <a:rPr sz="2000" spc="-4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积分兑换：可以通过积分兑换入口将积分兑换为优惠券、</a:t>
            </a:r>
            <a:r>
              <a:rPr sz="20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电影票等奖品</a:t>
            </a:r>
            <a:r>
              <a:rPr sz="2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sz="2000" spc="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13557" algn="l" rtl="0" eaLnBrk="0">
              <a:lnSpc>
                <a:spcPct val="93000"/>
              </a:lnSpc>
              <a:spcBef>
                <a:spcPts val="662"/>
              </a:spcBef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500" dirty="0"/>
          </a:p>
          <a:p>
            <a:pPr marL="19843" algn="l" rtl="0" eaLnBrk="0">
              <a:lnSpc>
                <a:spcPct val="93000"/>
              </a:lnSpc>
              <a:spcBef>
                <a:spcPts val="3"/>
              </a:spcBef>
              <a:tabLst/>
            </a:pPr>
            <a:r>
              <a:rPr sz="2000" spc="-4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交易记录查询：在会员卡界面中，提供交易记录查询功能，可以查看最近的消费记录和充值记</a:t>
            </a:r>
            <a:r>
              <a:rPr sz="2000" spc="-3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录</a:t>
            </a:r>
            <a:r>
              <a:rPr sz="20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2000" dirty="0"/>
          </a:p>
        </p:txBody>
      </p:sp>
      <p:sp>
        <p:nvSpPr>
          <p:cNvPr id="31" name="textbox 31"/>
          <p:cNvSpPr/>
          <p:nvPr/>
        </p:nvSpPr>
        <p:spPr>
          <a:xfrm>
            <a:off x="335281" y="907415"/>
            <a:ext cx="16885919" cy="6191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96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4500" spc="-210" dirty="0" err="1">
                <a:solidFill>
                  <a:srgbClr val="FFFF00"/>
                </a:solidFill>
                <a:latin typeface="Microsoft YaHei"/>
                <a:ea typeface="Microsoft YaHei"/>
              </a:rPr>
              <a:t>会员卡信息模块</a:t>
            </a:r>
            <a:r>
              <a:rPr lang="zh-CN" altLang="en-US" sz="4500" spc="-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：</a:t>
            </a:r>
            <a:r>
              <a:rPr sz="4500" spc="-210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用于会员卡信息的管理和操作，包括以下功能</a:t>
            </a:r>
            <a:endParaRPr lang="Microsoft YaHei" altLang="Microsoft YaHei" sz="4500" spc="-21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6"/>
            <a:ext cx="18288000" cy="10286993"/>
          </a:xfrm>
          <a:prstGeom prst="rect">
            <a:avLst/>
          </a:prstGeom>
        </p:spPr>
      </p:pic>
      <p:sp>
        <p:nvSpPr>
          <p:cNvPr id="36" name="textbox 36"/>
          <p:cNvSpPr/>
          <p:nvPr/>
        </p:nvSpPr>
        <p:spPr>
          <a:xfrm>
            <a:off x="1525930" y="2886075"/>
            <a:ext cx="15588590" cy="4357688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5626"/>
              </a:lnSpc>
              <a:tabLst/>
            </a:pPr>
            <a:endParaRPr lang="Arial" altLang="Arial" sz="100" dirty="0"/>
          </a:p>
          <a:p>
            <a:pPr marL="24130" algn="l" rtl="0" eaLnBrk="0">
              <a:lnSpc>
                <a:spcPct val="83000"/>
              </a:lnSpc>
              <a:tabLst/>
            </a:pPr>
            <a:r>
              <a:rPr sz="3600" spc="-1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商品信息列表：在会员卡列表中，会员卡项左侧点击购买时，弹出电</a:t>
            </a:r>
            <a:r>
              <a:rPr sz="3600" spc="-1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影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票</a:t>
            </a:r>
            <a:endParaRPr lang="Microsoft YaHei" altLang="Microsoft YaHei" sz="3600" dirty="0"/>
          </a:p>
          <a:p>
            <a:pPr marL="14071" algn="l" rtl="0" eaLnBrk="0">
              <a:lnSpc>
                <a:spcPts val="5400"/>
              </a:lnSpc>
              <a:tabLst/>
            </a:pPr>
            <a:r>
              <a:rPr sz="3600" spc="-11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模态窗口，显示当前所有电影票的商品信</a:t>
            </a:r>
            <a:r>
              <a:rPr sz="3600" spc="-6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息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altLang="zh-CN" sz="3600" spc="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14071" algn="l" rtl="0" eaLnBrk="0">
              <a:lnSpc>
                <a:spcPts val="5400"/>
              </a:lnSpc>
              <a:tabLst/>
            </a:pPr>
            <a:endParaRPr lang="Microsoft YaHei" altLang="Microsoft YaHei" sz="36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600" dirty="0"/>
          </a:p>
          <a:p>
            <a:pPr algn="l" rtl="0" eaLnBrk="0">
              <a:lnSpc>
                <a:spcPct val="10041"/>
              </a:lnSpc>
              <a:tabLst/>
            </a:pPr>
            <a:endParaRPr lang="Arial" altLang="Arial" sz="100" dirty="0"/>
          </a:p>
          <a:p>
            <a:pPr marL="17729" indent="-5029" algn="l" rtl="0" eaLnBrk="0">
              <a:lnSpc>
                <a:spcPct val="126000"/>
              </a:lnSpc>
              <a:tabLst/>
            </a:pPr>
            <a:r>
              <a:rPr sz="3600" spc="-2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购买：提供两种购买方式</a:t>
            </a:r>
            <a:r>
              <a:rPr lang="zh-CN" altLang="en-US" sz="3600" spc="-2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，</a:t>
            </a:r>
            <a:r>
              <a:rPr sz="3600" spc="-22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积分和余额。根据选择的购买方式，在表单</a:t>
            </a:r>
            <a:r>
              <a:rPr sz="3600" spc="-6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</a:t>
            </a:r>
            <a:r>
              <a:rPr sz="3600" spc="-7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交时向服务端传递不同的类型，服务端根据类型判断调用相应的业务</a:t>
            </a:r>
            <a:r>
              <a:rPr sz="3600" spc="-5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逻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辑</a:t>
            </a:r>
            <a:r>
              <a:rPr sz="3600" spc="-4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进行处理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Microsoft YaHei" altLang="Microsoft YaHei" sz="3600" dirty="0"/>
          </a:p>
        </p:txBody>
      </p:sp>
      <p:sp>
        <p:nvSpPr>
          <p:cNvPr id="37" name="textbox 37"/>
          <p:cNvSpPr/>
          <p:nvPr/>
        </p:nvSpPr>
        <p:spPr>
          <a:xfrm>
            <a:off x="570573" y="806908"/>
            <a:ext cx="15588589" cy="736141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41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4500" spc="-210" dirty="0" err="1">
                <a:solidFill>
                  <a:srgbClr val="FFFF00"/>
                </a:solidFill>
                <a:latin typeface="Microsoft YaHei"/>
                <a:ea typeface="Microsoft YaHei"/>
              </a:rPr>
              <a:t>电影信息模块</a:t>
            </a:r>
            <a:r>
              <a:rPr lang="zh-CN" altLang="en-US" sz="4500" spc="-2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：</a:t>
            </a:r>
            <a:r>
              <a:rPr sz="4500" spc="-210" dirty="0" err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</a:rPr>
              <a:t>用于电影信息的管理和操作，包括以下功能</a:t>
            </a:r>
            <a:endParaRPr lang="Microsoft YaHei" altLang="Microsoft YaHei" sz="4500" spc="-210" dirty="0">
              <a:solidFill>
                <a:srgbClr val="FFFFFF">
                  <a:alpha val="100000"/>
                </a:srgbClr>
              </a:solidFill>
              <a:latin typeface="Microsoft YaHei"/>
              <a:ea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0" y="0"/>
            <a:ext cx="18288000" cy="10287000"/>
          </a:xfrm>
          <a:prstGeom prst="rect">
            <a:avLst/>
          </a:prstGeom>
        </p:spPr>
      </p:pic>
      <p:sp>
        <p:nvSpPr>
          <p:cNvPr id="42" name="textbox 42"/>
          <p:cNvSpPr/>
          <p:nvPr/>
        </p:nvSpPr>
        <p:spPr>
          <a:xfrm>
            <a:off x="1522158" y="884554"/>
            <a:ext cx="14645005" cy="6387783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4500" spc="-10" dirty="0" err="1">
                <a:solidFill>
                  <a:srgbClr val="FFFF00"/>
                </a:solidFill>
                <a:latin typeface="Microsoft YaHei"/>
                <a:ea typeface="Microsoft YaHei"/>
                <a:cs typeface="Microsoft YaHei"/>
              </a:rPr>
              <a:t>会员福利模块</a:t>
            </a:r>
            <a:r>
              <a:rPr lang="zh-CN" altLang="en-US" sz="4500" spc="-10" dirty="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endParaRPr lang="Microsoft YaHei" altLang="Microsoft YaHei" sz="45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marL="22872" indent="-7315" algn="l" rtl="0" eaLnBrk="0">
              <a:lnSpc>
                <a:spcPct val="126000"/>
              </a:lnSpc>
              <a:spcBef>
                <a:spcPts val="1086"/>
              </a:spcBef>
              <a:tabLst/>
            </a:pPr>
            <a:r>
              <a:rPr sz="3600" spc="-18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会员生日提醒：进入系统后判断当前日期是否是用户生日，如果是，</a:t>
            </a:r>
            <a:r>
              <a:rPr sz="3600" spc="-2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则</a:t>
            </a:r>
            <a:r>
              <a:rPr sz="36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在</a:t>
            </a:r>
            <a:r>
              <a:rPr sz="3600" spc="-2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会员名称前显示生</a:t>
            </a:r>
            <a:r>
              <a:rPr sz="3600" spc="-1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日</a:t>
            </a:r>
            <a:r>
              <a:rPr sz="3600" spc="0" dirty="0" err="1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祝福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。</a:t>
            </a:r>
            <a:endParaRPr lang="en-US" altLang="zh-CN" sz="3600" spc="0" dirty="0">
              <a:solidFill>
                <a:srgbClr val="383838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2872" indent="-7315" algn="l" rtl="0" eaLnBrk="0">
              <a:lnSpc>
                <a:spcPct val="126000"/>
              </a:lnSpc>
              <a:spcBef>
                <a:spcPts val="1086"/>
              </a:spcBef>
              <a:tabLst/>
            </a:pPr>
            <a:endParaRPr lang="Microsoft YaHei" altLang="Microsoft YaHei" sz="36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300" dirty="0"/>
          </a:p>
          <a:p>
            <a:pPr algn="l" rtl="0" eaLnBrk="0">
              <a:lnSpc>
                <a:spcPct val="9574"/>
              </a:lnSpc>
              <a:tabLst/>
            </a:pPr>
            <a:endParaRPr lang="Arial" altLang="Arial" sz="100" dirty="0"/>
          </a:p>
          <a:p>
            <a:pPr marL="20129" indent="-4572" algn="l" rtl="0" eaLnBrk="0">
              <a:lnSpc>
                <a:spcPct val="127000"/>
              </a:lnSpc>
              <a:tabLst/>
            </a:pPr>
            <a:r>
              <a:rPr sz="3600" spc="-1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会员生日查询</a:t>
            </a:r>
            <a:r>
              <a:rPr lang="zh-CN" altLang="en-US" sz="3600" spc="-1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  <a:r>
              <a:rPr sz="3600" spc="-18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提供查询功能，可以查询未来7天哪些会员过生日，</a:t>
            </a:r>
            <a:r>
              <a:rPr sz="3600" spc="-11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或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指</a:t>
            </a:r>
            <a:r>
              <a:rPr sz="3600" spc="-3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定未来某一</a:t>
            </a:r>
            <a:r>
              <a:rPr sz="3600" spc="0" dirty="0">
                <a:solidFill>
                  <a:srgbClr val="383838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天。</a:t>
            </a:r>
            <a:endParaRPr lang="Microsoft YaHei" altLang="Microsoft YaHei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802</Words>
  <Application>Microsoft Office PowerPoint</Application>
  <PresentationFormat>自定义</PresentationFormat>
  <Paragraphs>296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等线</vt:lpstr>
      <vt:lpstr>宋体</vt:lpstr>
      <vt:lpstr>Microsoft YaHei</vt:lpstr>
      <vt:lpstr>Microsoft YaHei</vt:lpstr>
      <vt:lpstr>Arial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杨磊</dc:creator>
  <cp:lastModifiedBy>liang'w'y</cp:lastModifiedBy>
  <cp:revision>7</cp:revision>
  <dcterms:modified xsi:type="dcterms:W3CDTF">2023-05-18T07:13:17Z</dcterms:modified>
</cp:coreProperties>
</file>